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82" r:id="rId3"/>
    <p:sldId id="258" r:id="rId4"/>
    <p:sldId id="266" r:id="rId5"/>
    <p:sldId id="264" r:id="rId6"/>
    <p:sldId id="284" r:id="rId7"/>
    <p:sldId id="267" r:id="rId8"/>
    <p:sldId id="274" r:id="rId9"/>
    <p:sldId id="286" r:id="rId10"/>
    <p:sldId id="275" r:id="rId11"/>
    <p:sldId id="276" r:id="rId12"/>
    <p:sldId id="287" r:id="rId13"/>
    <p:sldId id="288" r:id="rId14"/>
    <p:sldId id="285" r:id="rId15"/>
    <p:sldId id="277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E7E7E7"/>
    <a:srgbClr val="808080"/>
    <a:srgbClr val="888888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C88FB-7060-D14F-B571-ECD0AF8F9623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6C147-1134-F14C-B008-33A346F01A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0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*Intro</a:t>
            </a:r>
            <a:r>
              <a:rPr lang="en-US" baseline="0" dirty="0" smtClean="0"/>
              <a:t> selves; brief overview of JMF; OST!!!; AT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TA!!!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147-1134-F14C-B008-33A346F01A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7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“Provide</a:t>
            </a:r>
            <a:r>
              <a:rPr lang="en-US" baseline="0" dirty="0" smtClean="0"/>
              <a:t> new avenues for professional growth” talk about annual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147-1134-F14C-B008-33A346F01A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9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admins</a:t>
            </a:r>
            <a:r>
              <a:rPr lang="en-US" baseline="0" dirty="0" smtClean="0"/>
              <a:t> in the room, do you wish your TAs had this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147-1134-F14C-B008-33A346F01A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5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r>
              <a:rPr lang="en-US" baseline="0" dirty="0" smtClean="0"/>
              <a:t> can often mitigate accusations of favoritism-regardless, everyone shares responsibility for the decision.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147-1134-F14C-B008-33A346F01A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1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r>
              <a:rPr lang="en-US" baseline="0" dirty="0" smtClean="0"/>
              <a:t> can often mitigate accusations of favoritism-regardless, everyone shares responsibility for the decision.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147-1134-F14C-B008-33A346F01A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1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r>
              <a:rPr lang="en-US" baseline="0" dirty="0" smtClean="0"/>
              <a:t> can often mitigate accusations of favoritism-regardless, everyone shares responsibility for the decision.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147-1134-F14C-B008-33A346F01A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1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r>
              <a:rPr lang="en-US" baseline="0" dirty="0" smtClean="0"/>
              <a:t> can often mitigate accusations of favoritism-regardless, everyone shares responsibility for the decision.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147-1134-F14C-B008-33A346F01A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1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r>
              <a:rPr lang="en-US" baseline="0" dirty="0" smtClean="0"/>
              <a:t> can often mitigate accusations of favoritism-regardless, everyone shares responsibility for the decision.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147-1134-F14C-B008-33A346F01A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1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r>
              <a:rPr lang="en-US" baseline="0" dirty="0" smtClean="0"/>
              <a:t> can often mitigate accusations of favoritism-regardless, everyone shares responsibility for the decision.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147-1134-F14C-B008-33A346F01A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1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3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4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2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2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3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3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9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1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7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3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5F05-FE16-B94E-B49D-68B7C06292CB}" type="datetimeFigureOut">
              <a:rPr lang="en-US" smtClean="0"/>
              <a:t>4/28/15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BBC7-AE49-E844-B687-050A8082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6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488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BEBEB"/>
                </a:solidFill>
                <a:latin typeface="Helvetica Neue"/>
                <a:cs typeface="Helvetica Neue"/>
              </a:rPr>
              <a:t>Discovering the Capacity &amp; Resources Within: </a:t>
            </a:r>
          </a:p>
          <a:p>
            <a:pPr algn="ctr"/>
            <a:r>
              <a:rPr lang="en-US" sz="3200" b="1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Valuing the Experience of the Artist-Teacher</a:t>
            </a:r>
          </a:p>
        </p:txBody>
      </p:sp>
      <p:pic>
        <p:nvPicPr>
          <p:cNvPr id="3" name="Picture 2" descr="JMF-E&amp;RC-Logo-Conce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3" y="5338330"/>
            <a:ext cx="3255817" cy="1141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168" y="3820838"/>
            <a:ext cx="4687455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Travis </a:t>
            </a:r>
            <a:r>
              <a:rPr lang="en-US" sz="1400" dirty="0">
                <a:solidFill>
                  <a:schemeClr val="bg1"/>
                </a:solidFill>
                <a:latin typeface="Helvetica Neue Light"/>
                <a:cs typeface="Helvetica Neue Light"/>
              </a:rPr>
              <a:t>Laughlin</a:t>
            </a:r>
          </a:p>
          <a:p>
            <a:r>
              <a:rPr lang="en-US" sz="1400" dirty="0">
                <a:solidFill>
                  <a:schemeClr val="bg1"/>
                </a:solidFill>
                <a:latin typeface="Helvetica Neue Light"/>
                <a:cs typeface="Helvetica Neue Light"/>
              </a:rPr>
              <a:t>Art Education Program Director</a:t>
            </a:r>
          </a:p>
          <a:p>
            <a:r>
              <a:rPr lang="en-US" sz="1400" dirty="0" err="1">
                <a:solidFill>
                  <a:schemeClr val="bg1"/>
                </a:solidFill>
                <a:latin typeface="Helvetica Neue Light"/>
                <a:cs typeface="Helvetica Neue Light"/>
              </a:rPr>
              <a:t>tlaughlin@joanmitchellfoundation.org</a:t>
            </a:r>
            <a:endParaRPr lang="en-US" sz="14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r>
              <a:rPr lang="en-US" sz="1400" dirty="0">
                <a:solidFill>
                  <a:schemeClr val="bg1"/>
                </a:solidFill>
                <a:latin typeface="Helvetica Neue Light"/>
                <a:cs typeface="Helvetica Neue Light"/>
              </a:rPr>
              <a:t> </a:t>
            </a:r>
          </a:p>
          <a:p>
            <a:r>
              <a:rPr lang="en-US" sz="1400" dirty="0">
                <a:solidFill>
                  <a:schemeClr val="bg1"/>
                </a:solidFill>
                <a:latin typeface="Helvetica Neue Light"/>
                <a:cs typeface="Helvetica Neue Light"/>
              </a:rPr>
              <a:t>Saul </a:t>
            </a:r>
            <a:r>
              <a:rPr lang="en-US" sz="1400" dirty="0" err="1">
                <a:solidFill>
                  <a:schemeClr val="bg1"/>
                </a:solidFill>
                <a:latin typeface="Helvetica Neue Light"/>
                <a:cs typeface="Helvetica Neue Light"/>
              </a:rPr>
              <a:t>Chernick</a:t>
            </a:r>
            <a:endParaRPr lang="en-US" sz="14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r>
              <a:rPr lang="en-US" sz="1400" dirty="0">
                <a:solidFill>
                  <a:schemeClr val="bg1"/>
                </a:solidFill>
                <a:latin typeface="Helvetica Neue Light"/>
                <a:cs typeface="Helvetica Neue Light"/>
              </a:rPr>
              <a:t>Professional Development Program Manager</a:t>
            </a:r>
          </a:p>
          <a:p>
            <a:r>
              <a:rPr lang="en-US" sz="1400" dirty="0" err="1">
                <a:solidFill>
                  <a:schemeClr val="bg1"/>
                </a:solidFill>
                <a:latin typeface="Helvetica Neue Light"/>
                <a:cs typeface="Helvetica Neue Light"/>
              </a:rPr>
              <a:t>schernick@joanmitchellfoundation.org</a:t>
            </a:r>
            <a:endParaRPr lang="en-US" sz="14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r>
              <a:rPr lang="en-US" sz="1400" dirty="0">
                <a:solidFill>
                  <a:schemeClr val="bg1"/>
                </a:solidFill>
                <a:latin typeface="Helvetica Neue Light"/>
                <a:cs typeface="Helvetica Neue Light"/>
              </a:rPr>
              <a:t> </a:t>
            </a:r>
          </a:p>
          <a:p>
            <a:r>
              <a:rPr lang="en-US" sz="1400" dirty="0">
                <a:solidFill>
                  <a:schemeClr val="bg1"/>
                </a:solidFill>
                <a:latin typeface="Helvetica Neue Light"/>
                <a:cs typeface="Helvetica Neue Light"/>
              </a:rPr>
              <a:t>Antonia Perez</a:t>
            </a:r>
          </a:p>
          <a:p>
            <a:r>
              <a:rPr lang="en-US" sz="1400" dirty="0">
                <a:solidFill>
                  <a:schemeClr val="bg1"/>
                </a:solidFill>
                <a:latin typeface="Helvetica Neue Light"/>
                <a:cs typeface="Helvetica Neue Light"/>
              </a:rPr>
              <a:t>Artist-Teacher Peer Coach </a:t>
            </a:r>
          </a:p>
          <a:p>
            <a:r>
              <a:rPr lang="en-US" sz="1400" dirty="0" err="1">
                <a:solidFill>
                  <a:schemeClr val="bg1"/>
                </a:solidFill>
                <a:latin typeface="Helvetica Neue Light"/>
                <a:cs typeface="Helvetica Neue Light"/>
              </a:rPr>
              <a:t>aperez@joanmitchellfoundation.org</a:t>
            </a:r>
            <a:endParaRPr lang="en-US" sz="14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6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48" y="835152"/>
            <a:ext cx="3651504" cy="51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8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48" y="835152"/>
            <a:ext cx="3651504" cy="51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0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88" y="3136612"/>
            <a:ext cx="8640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What does it mean for our staff to shift?</a:t>
            </a:r>
          </a:p>
        </p:txBody>
      </p:sp>
    </p:spTree>
    <p:extLst>
      <p:ext uri="{BB962C8B-B14F-4D97-AF65-F5344CB8AC3E}">
        <p14:creationId xmlns:p14="http://schemas.microsoft.com/office/powerpoint/2010/main" val="411614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88" y="489734"/>
            <a:ext cx="86408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BEBEB"/>
                </a:solidFill>
                <a:latin typeface="Helvetica Neue"/>
                <a:cs typeface="Helvetica Neue"/>
              </a:rPr>
              <a:t>Making the Transition:</a:t>
            </a:r>
          </a:p>
          <a:p>
            <a:endParaRPr lang="en-US" sz="2000" b="1" dirty="0" smtClean="0">
              <a:solidFill>
                <a:srgbClr val="EBEBEB"/>
              </a:solidFill>
              <a:latin typeface="Helvetica Neue"/>
              <a:cs typeface="Helvetica Neue"/>
            </a:endParaRPr>
          </a:p>
          <a:p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Artist Teachers Being Heard (</a:t>
            </a:r>
            <a:r>
              <a:rPr lang="en-US" sz="2000" i="1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Annual Reviews</a:t>
            </a:r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)</a:t>
            </a:r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000" dirty="0">
                <a:solidFill>
                  <a:srgbClr val="EBEBEB"/>
                </a:solidFill>
                <a:latin typeface="Helvetica Neue Light"/>
                <a:cs typeface="Helvetica Neue Light"/>
              </a:rPr>
              <a:t>• 	</a:t>
            </a:r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Curriculum Planning Committee </a:t>
            </a: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    Peer Coach</a:t>
            </a: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    Working as Artists</a:t>
            </a:r>
          </a:p>
          <a:p>
            <a:endParaRPr lang="en-US" sz="20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    Straddling two camps (</a:t>
            </a:r>
            <a:r>
              <a:rPr lang="en-US" sz="2000" i="1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Peer and Admin</a:t>
            </a:r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)</a:t>
            </a:r>
          </a:p>
          <a:p>
            <a:endParaRPr lang="en-US" sz="20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endParaRPr lang="en-US" sz="20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endParaRPr lang="en-US" sz="20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  </a:t>
            </a:r>
          </a:p>
          <a:p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3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BEBEB"/>
                </a:solidFill>
                <a:latin typeface="Helvetica Neue"/>
                <a:cs typeface="Helvetica Neue"/>
              </a:rPr>
              <a:t>Impact: </a:t>
            </a:r>
            <a:r>
              <a:rPr lang="en-US" i="1" dirty="0">
                <a:solidFill>
                  <a:srgbClr val="EBEBEB"/>
                </a:solidFill>
                <a:latin typeface="Helvetica Neue"/>
                <a:cs typeface="Helvetica Neue"/>
              </a:rPr>
              <a:t>A sense of community</a:t>
            </a:r>
            <a:br>
              <a:rPr lang="en-US" i="1" dirty="0">
                <a:solidFill>
                  <a:srgbClr val="EBEBEB"/>
                </a:solidFill>
                <a:latin typeface="Helvetica Neue"/>
                <a:cs typeface="Helvetica Neue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Helvetica Neue Light"/>
                <a:cs typeface="Helvetica Neue Light"/>
              </a:rPr>
              <a:t>“Becoming a leader in a community I care so much about felt really </a:t>
            </a:r>
            <a:r>
              <a:rPr lang="en-US" i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great…[as if] the </a:t>
            </a:r>
            <a:r>
              <a:rPr lang="en-US" i="1" dirty="0">
                <a:solidFill>
                  <a:schemeClr val="bg1"/>
                </a:solidFill>
                <a:latin typeface="Helvetica Neue Light"/>
                <a:cs typeface="Helvetica Neue Light"/>
              </a:rPr>
              <a:t>feelings I had towards the people I worked for were manifesting in a larger, more visible way.”</a:t>
            </a:r>
          </a:p>
          <a:p>
            <a:endParaRPr lang="en-US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-</a:t>
            </a:r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Lauren, 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Site Liaison</a:t>
            </a:r>
            <a:r>
              <a:rPr lang="en-US" i="1" dirty="0">
                <a:solidFill>
                  <a:srgbClr val="EBEBEB"/>
                </a:solidFill>
                <a:latin typeface="Helvetica Neue Light"/>
                <a:cs typeface="Helvetica Neue Light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1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88" y="489734"/>
            <a:ext cx="8640825" cy="64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BEBEB"/>
                </a:solidFill>
                <a:latin typeface="Helvetica Neue"/>
                <a:cs typeface="Helvetica Neue"/>
              </a:rPr>
              <a:t>What we Learned:</a:t>
            </a:r>
          </a:p>
          <a:p>
            <a:endParaRPr lang="en-US" sz="2000" b="1" dirty="0" smtClean="0">
              <a:solidFill>
                <a:srgbClr val="EBEBEB"/>
              </a:solidFill>
              <a:latin typeface="Helvetica Neue"/>
              <a:cs typeface="Helvetica Neue"/>
            </a:endParaRP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Artist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-Teachers often prefer to work with and hear from their peers rather than </a:t>
            </a:r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admin</a:t>
            </a:r>
            <a:endParaRPr lang="en-US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Application 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process leads to greater transparency</a:t>
            </a: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</a:t>
            </a:r>
            <a:r>
              <a:rPr lang="en-US" dirty="0" err="1">
                <a:solidFill>
                  <a:srgbClr val="EBEBEB"/>
                </a:solidFill>
                <a:latin typeface="Helvetica Neue Light"/>
                <a:cs typeface="Helvetica Neue Light"/>
              </a:rPr>
              <a:t>S</a:t>
            </a:r>
            <a:r>
              <a:rPr lang="en-US" dirty="0" err="1" smtClean="0">
                <a:solidFill>
                  <a:srgbClr val="EBEBEB"/>
                </a:solidFill>
                <a:latin typeface="Helvetica Neue Light"/>
                <a:cs typeface="Helvetica Neue Light"/>
              </a:rPr>
              <a:t>caffolded</a:t>
            </a:r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 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support </a:t>
            </a:r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is required to ensure participants are successful: </a:t>
            </a:r>
            <a:endParaRPr lang="en-US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1500" dirty="0">
                <a:solidFill>
                  <a:srgbClr val="EBEBEB"/>
                </a:solidFill>
                <a:latin typeface="Helvetica Neue Light"/>
                <a:cs typeface="Helvetica Neue Light"/>
              </a:rPr>
              <a:t>	</a:t>
            </a:r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-	Schedule </a:t>
            </a:r>
            <a:r>
              <a:rPr lang="en-US" sz="1500" dirty="0">
                <a:solidFill>
                  <a:srgbClr val="EBEBEB"/>
                </a:solidFill>
                <a:latin typeface="Helvetica Neue Light"/>
                <a:cs typeface="Helvetica Neue Light"/>
              </a:rPr>
              <a:t>regular check-ins 	</a:t>
            </a:r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</a:t>
            </a:r>
          </a:p>
          <a:p>
            <a:r>
              <a:rPr lang="en-US" sz="1500" dirty="0">
                <a:solidFill>
                  <a:srgbClr val="EBEBEB"/>
                </a:solidFill>
                <a:latin typeface="Helvetica Neue Light"/>
                <a:cs typeface="Helvetica Neue Light"/>
              </a:rPr>
              <a:t>	</a:t>
            </a:r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-	Closely </a:t>
            </a:r>
            <a:r>
              <a:rPr lang="en-US" sz="1500" dirty="0">
                <a:solidFill>
                  <a:srgbClr val="EBEBEB"/>
                </a:solidFill>
                <a:latin typeface="Helvetica Neue Light"/>
                <a:cs typeface="Helvetica Neue Light"/>
              </a:rPr>
              <a:t>supervise budgets and hours </a:t>
            </a:r>
          </a:p>
          <a:p>
            <a:r>
              <a:rPr lang="en-US" sz="1500" dirty="0">
                <a:solidFill>
                  <a:srgbClr val="EBEBEB"/>
                </a:solidFill>
                <a:latin typeface="Helvetica Neue Light"/>
                <a:cs typeface="Helvetica Neue Light"/>
              </a:rPr>
              <a:t>	</a:t>
            </a:r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-	Proofing </a:t>
            </a:r>
            <a:r>
              <a:rPr lang="en-US" sz="1500" dirty="0">
                <a:solidFill>
                  <a:srgbClr val="EBEBEB"/>
                </a:solidFill>
                <a:latin typeface="Helvetica Neue Light"/>
                <a:cs typeface="Helvetica Neue Light"/>
              </a:rPr>
              <a:t>emails to </a:t>
            </a:r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peers &amp; admin</a:t>
            </a:r>
            <a:endParaRPr lang="en-US" sz="15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	-	Coaching </a:t>
            </a:r>
            <a:r>
              <a:rPr lang="en-US" sz="1500" dirty="0">
                <a:solidFill>
                  <a:srgbClr val="EBEBEB"/>
                </a:solidFill>
                <a:latin typeface="Helvetica Neue Light"/>
                <a:cs typeface="Helvetica Neue Light"/>
              </a:rPr>
              <a:t>on how to work with peers </a:t>
            </a:r>
          </a:p>
          <a:p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	-	Open </a:t>
            </a:r>
            <a:r>
              <a:rPr lang="en-US" sz="1500" dirty="0">
                <a:solidFill>
                  <a:srgbClr val="EBEBEB"/>
                </a:solidFill>
                <a:latin typeface="Helvetica Neue Light"/>
                <a:cs typeface="Helvetica Neue Light"/>
              </a:rPr>
              <a:t>and honest conversations with regards to </a:t>
            </a:r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expectations</a:t>
            </a:r>
          </a:p>
          <a:p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	-	Annual reviews</a:t>
            </a: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	It is important that leadership roles last two or more years </a:t>
            </a: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	Peer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-led workshops need </a:t>
            </a:r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oversight </a:t>
            </a:r>
            <a:endParaRPr lang="en-US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	</a:t>
            </a:r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-	Feedback before and after</a:t>
            </a:r>
            <a:endParaRPr lang="en-US" sz="15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15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	-	Planning </a:t>
            </a:r>
            <a:r>
              <a:rPr lang="en-US" sz="1500" dirty="0">
                <a:solidFill>
                  <a:srgbClr val="EBEBEB"/>
                </a:solidFill>
                <a:latin typeface="Helvetica Neue Light"/>
                <a:cs typeface="Helvetica Neue Light"/>
              </a:rPr>
              <a:t>template</a:t>
            </a: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	There 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is a need for flexibility with time and budgets for large projects</a:t>
            </a: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	Important 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for Artist-Teachers in leadership roles to create systems/manuals </a:t>
            </a:r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to 	orient and train those who follow </a:t>
            </a:r>
            <a:endParaRPr lang="en-US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	Allow 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the Artist-Teachers to inform how the role/project needs to adapt based on </a:t>
            </a:r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their 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experience</a:t>
            </a: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	Identify and 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celebrate transferable skills</a:t>
            </a:r>
          </a:p>
          <a:p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489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230" y="233694"/>
            <a:ext cx="4581056" cy="63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0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8" y="274638"/>
            <a:ext cx="898802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What do teaching artists have to offer?</a:t>
            </a:r>
            <a:endParaRPr lang="en-US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Step 1: Find an image which represents the skills/knowledge/experiences that teaching artists bring.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Step 2: Find a partner.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Step 3: Share with your partner the image you chose and why.</a:t>
            </a:r>
          </a:p>
          <a:p>
            <a:endParaRPr lang="en-US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119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30" y="127588"/>
            <a:ext cx="871538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The Joan Mitchell Foundation’s Art Education Program </a:t>
            </a:r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has incorporated the voice, experiences, and expertise of </a:t>
            </a:r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Artist-Teachers (ATs) into </a:t>
            </a:r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its </a:t>
            </a:r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Professional Development Program through:</a:t>
            </a:r>
          </a:p>
          <a:p>
            <a:endParaRPr lang="en-US" sz="28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	</a:t>
            </a:r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- Peer led workshops</a:t>
            </a:r>
          </a:p>
          <a:p>
            <a:endParaRPr lang="en-US" sz="28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	- Peer coaching </a:t>
            </a:r>
          </a:p>
          <a:p>
            <a:endParaRPr lang="en-US" sz="28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	</a:t>
            </a:r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- </a:t>
            </a:r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E</a:t>
            </a:r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xpanded leadership roles </a:t>
            </a:r>
          </a:p>
          <a:p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	</a:t>
            </a:r>
            <a:endParaRPr lang="en-US" sz="20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	</a:t>
            </a:r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- Curriculum </a:t>
            </a:r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r</a:t>
            </a:r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esource </a:t>
            </a:r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g</a:t>
            </a:r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uide </a:t>
            </a:r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created by </a:t>
            </a:r>
            <a:endParaRPr lang="en-US" sz="28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800" dirty="0">
                <a:solidFill>
                  <a:srgbClr val="EBEBEB"/>
                </a:solidFill>
                <a:latin typeface="Helvetica Neue Light"/>
                <a:cs typeface="Helvetica Neue Light"/>
              </a:rPr>
              <a:t>	</a:t>
            </a:r>
            <a:r>
              <a:rPr lang="en-US" sz="28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  Artist-Teachers.</a:t>
            </a:r>
            <a:endParaRPr lang="en-US" sz="32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endParaRPr lang="en-US" sz="2800" dirty="0">
              <a:solidFill>
                <a:srgbClr val="EBEBEB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0154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88" y="3136612"/>
            <a:ext cx="8640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Why did we do this?</a:t>
            </a:r>
          </a:p>
        </p:txBody>
      </p:sp>
    </p:spTree>
    <p:extLst>
      <p:ext uri="{BB962C8B-B14F-4D97-AF65-F5344CB8AC3E}">
        <p14:creationId xmlns:p14="http://schemas.microsoft.com/office/powerpoint/2010/main" val="193389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88" y="489734"/>
            <a:ext cx="8640825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BEBEB"/>
                </a:solidFill>
                <a:latin typeface="Helvetica Neue"/>
                <a:cs typeface="Helvetica Neue"/>
              </a:rPr>
              <a:t>Reasons:</a:t>
            </a:r>
          </a:p>
          <a:p>
            <a:endParaRPr lang="en-US" sz="2400" b="1" dirty="0" smtClean="0">
              <a:solidFill>
                <a:srgbClr val="EBEBEB"/>
              </a:solidFill>
              <a:latin typeface="Helvetica Neue"/>
              <a:cs typeface="Helvetica Neue"/>
            </a:endParaRPr>
          </a:p>
          <a:p>
            <a:r>
              <a:rPr lang="en-US" sz="24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Scale and capacity</a:t>
            </a:r>
          </a:p>
          <a:p>
            <a:endParaRPr lang="en-US" sz="24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4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An opportunity to hear from, and interact with, colleagues in 	new and different ways</a:t>
            </a:r>
          </a:p>
          <a:p>
            <a:endParaRPr lang="en-US" sz="24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4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Recognize and value the expertise of senior AT staff</a:t>
            </a:r>
          </a:p>
          <a:p>
            <a:endParaRPr lang="en-US" sz="24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4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Provide new avenues for professional growth</a:t>
            </a:r>
          </a:p>
          <a:p>
            <a:r>
              <a:rPr lang="en-US" sz="2400" dirty="0">
                <a:solidFill>
                  <a:srgbClr val="EBEBEB"/>
                </a:solidFill>
                <a:latin typeface="Helvetica Neue Light"/>
                <a:cs typeface="Helvetica Neue Light"/>
              </a:rPr>
              <a:t>	</a:t>
            </a:r>
            <a:endParaRPr lang="en-US" sz="24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4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Help staff see the “big picture” through an administrative lens</a:t>
            </a:r>
          </a:p>
          <a:p>
            <a:r>
              <a:rPr lang="en-US" sz="32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55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EBEBEB"/>
                </a:solidFill>
                <a:latin typeface="Helvetica Neue"/>
                <a:cs typeface="Helvetica Neue"/>
              </a:rPr>
              <a:t>Impact: </a:t>
            </a:r>
            <a:r>
              <a:rPr lang="en-US" i="1" dirty="0">
                <a:solidFill>
                  <a:srgbClr val="EBEBEB"/>
                </a:solidFill>
                <a:latin typeface="Helvetica Neue"/>
                <a:cs typeface="Helvetica Neue"/>
              </a:rPr>
              <a:t>Big Picture Perspective</a:t>
            </a:r>
            <a:endParaRPr lang="en-US" sz="3600" b="1" i="1" dirty="0">
              <a:solidFill>
                <a:srgbClr val="EBEBEB"/>
              </a:solidFill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Helvetica Neue Light"/>
                <a:cs typeface="Helvetica Neue Light"/>
              </a:rPr>
              <a:t>“Being ‘behind the scenes’ has allowed me to learn more about the role of the administration. Sometimes as an AT I wasn't sure why certain decisions were being made, and now I see that decision making is a multi-layered process that often involves input from several individuals.”</a:t>
            </a:r>
          </a:p>
          <a:p>
            <a:endParaRPr lang="en-US" i="1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pPr marL="0" indent="0" algn="r">
              <a:buNone/>
            </a:pPr>
            <a:r>
              <a:rPr lang="en-US">
                <a:solidFill>
                  <a:srgbClr val="EBEBEB"/>
                </a:solidFill>
                <a:latin typeface="Helvetica Neue Light"/>
                <a:cs typeface="Helvetica Neue Light"/>
              </a:rPr>
              <a:t>-</a:t>
            </a:r>
            <a:r>
              <a:rPr lang="en-US" smtClean="0">
                <a:solidFill>
                  <a:srgbClr val="EBEBEB"/>
                </a:solidFill>
                <a:latin typeface="Helvetica Neue Light"/>
                <a:cs typeface="Helvetica Neue Light"/>
              </a:rPr>
              <a:t>Natalie, 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Exhibition Coordinator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6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88" y="3136612"/>
            <a:ext cx="8640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How did we determine who is qualified?</a:t>
            </a:r>
          </a:p>
        </p:txBody>
      </p:sp>
    </p:spTree>
    <p:extLst>
      <p:ext uri="{BB962C8B-B14F-4D97-AF65-F5344CB8AC3E}">
        <p14:creationId xmlns:p14="http://schemas.microsoft.com/office/powerpoint/2010/main" val="375507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88" y="489734"/>
            <a:ext cx="86408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BEBEB"/>
                </a:solidFill>
                <a:latin typeface="Helvetica Neue"/>
                <a:cs typeface="Helvetica Neue"/>
              </a:rPr>
              <a:t>Criteria:</a:t>
            </a:r>
          </a:p>
          <a:p>
            <a:endParaRPr lang="en-US" sz="2000" b="1" dirty="0" smtClean="0">
              <a:solidFill>
                <a:srgbClr val="EBEBEB"/>
              </a:solidFill>
              <a:latin typeface="Helvetica Neue"/>
              <a:cs typeface="Helvetica Neue"/>
            </a:endParaRPr>
          </a:p>
          <a:p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Application </a:t>
            </a:r>
            <a:r>
              <a:rPr lang="en-US" sz="2000" dirty="0">
                <a:solidFill>
                  <a:srgbClr val="EBEBEB"/>
                </a:solidFill>
                <a:latin typeface="Helvetica Neue Light"/>
                <a:cs typeface="Helvetica Neue Light"/>
              </a:rPr>
              <a:t>process vs. internal selection</a:t>
            </a: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000" dirty="0">
                <a:solidFill>
                  <a:srgbClr val="EBEBEB"/>
                </a:solidFill>
                <a:latin typeface="Helvetica Neue Light"/>
                <a:cs typeface="Helvetica Neue Light"/>
              </a:rPr>
              <a:t>• 	Worked with us for at least two years</a:t>
            </a: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000" dirty="0">
                <a:solidFill>
                  <a:srgbClr val="EBEBEB"/>
                </a:solidFill>
                <a:latin typeface="Helvetica Neue Light"/>
                <a:cs typeface="Helvetica Neue Light"/>
              </a:rPr>
              <a:t>•	High level of professionalism </a:t>
            </a: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000" dirty="0">
                <a:solidFill>
                  <a:srgbClr val="EBEBEB"/>
                </a:solidFill>
                <a:latin typeface="Helvetica Neue Light"/>
                <a:cs typeface="Helvetica Neue Light"/>
              </a:rPr>
              <a:t>• 	Strong communication and interpersonal skills</a:t>
            </a:r>
          </a:p>
          <a:p>
            <a:endParaRPr lang="en-US" sz="2000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000" dirty="0">
                <a:solidFill>
                  <a:srgbClr val="EBEBEB"/>
                </a:solidFill>
                <a:latin typeface="Helvetica Neue Light"/>
                <a:cs typeface="Helvetica Neue Light"/>
              </a:rPr>
              <a:t>• 	Candidates advocate for themselves in writing</a:t>
            </a:r>
          </a:p>
          <a:p>
            <a:endParaRPr lang="en-US" sz="2000" dirty="0" smtClean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• 	Administrative team comes to a consensus </a:t>
            </a:r>
          </a:p>
          <a:p>
            <a:r>
              <a:rPr lang="en-US" sz="2000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97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BEBEB"/>
                </a:solidFill>
                <a:latin typeface="Helvetica Neue"/>
                <a:cs typeface="Helvetica Neue"/>
              </a:rPr>
              <a:t>Impact: </a:t>
            </a:r>
            <a:r>
              <a:rPr lang="en-US" i="1" dirty="0">
                <a:solidFill>
                  <a:srgbClr val="EBEBEB"/>
                </a:solidFill>
                <a:latin typeface="Helvetica Neue"/>
                <a:cs typeface="Helvetica Neue"/>
              </a:rPr>
              <a:t>Enhanced Professionalism</a:t>
            </a:r>
            <a:br>
              <a:rPr lang="en-US" i="1" dirty="0">
                <a:solidFill>
                  <a:srgbClr val="EBEBEB"/>
                </a:solidFill>
                <a:latin typeface="Helvetica Neue"/>
                <a:cs typeface="Helvetica Neue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Helvetica Neue Light"/>
                <a:cs typeface="Helvetica Neue Light"/>
              </a:rPr>
              <a:t>“I felt more ownership over my career. I improved my ability to meet deadlines which has affected my career as an artist as well as educator.”</a:t>
            </a:r>
          </a:p>
          <a:p>
            <a:pPr algn="r"/>
            <a:endParaRPr lang="en-US" dirty="0">
              <a:solidFill>
                <a:srgbClr val="F79646"/>
              </a:solidFill>
              <a:latin typeface="Helvetica Neue Light"/>
              <a:cs typeface="Helvetica Neue Light"/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-</a:t>
            </a:r>
            <a:r>
              <a:rPr lang="en-US" dirty="0" smtClean="0">
                <a:solidFill>
                  <a:srgbClr val="EBEBEB"/>
                </a:solidFill>
                <a:latin typeface="Helvetica Neue Light"/>
                <a:cs typeface="Helvetica Neue Light"/>
              </a:rPr>
              <a:t>Rose, </a:t>
            </a:r>
            <a:r>
              <a:rPr lang="en-US" dirty="0">
                <a:solidFill>
                  <a:srgbClr val="EBEBEB"/>
                </a:solidFill>
                <a:latin typeface="Helvetica Neue Light"/>
                <a:cs typeface="Helvetica Neue Light"/>
              </a:rPr>
              <a:t>Newsletter Coordinator</a:t>
            </a:r>
          </a:p>
          <a:p>
            <a:pPr algn="r"/>
            <a:endParaRPr lang="en-US" dirty="0">
              <a:solidFill>
                <a:srgbClr val="EBEBEB"/>
              </a:solidFill>
              <a:latin typeface="Helvetica Neue Light"/>
              <a:cs typeface="Helvetica Neue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4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4519</TotalTime>
  <Words>431</Words>
  <Application>Microsoft Macintosh PowerPoint</Application>
  <PresentationFormat>On-screen Show (4:3)</PresentationFormat>
  <Paragraphs>130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What do teaching artists have to offer?</vt:lpstr>
      <vt:lpstr>PowerPoint Presentation</vt:lpstr>
      <vt:lpstr>PowerPoint Presentation</vt:lpstr>
      <vt:lpstr>PowerPoint Presentation</vt:lpstr>
      <vt:lpstr>Impact: Big Picture Perspective</vt:lpstr>
      <vt:lpstr>PowerPoint Presentation</vt:lpstr>
      <vt:lpstr>PowerPoint Presentation</vt:lpstr>
      <vt:lpstr>Impact: Enhanced Professionalism </vt:lpstr>
      <vt:lpstr>PowerPoint Presentation</vt:lpstr>
      <vt:lpstr>PowerPoint Presentation</vt:lpstr>
      <vt:lpstr>PowerPoint Presentation</vt:lpstr>
      <vt:lpstr>PowerPoint Presentation</vt:lpstr>
      <vt:lpstr>Impact: A sense of community </vt:lpstr>
      <vt:lpstr>PowerPoint Presentation</vt:lpstr>
      <vt:lpstr>PowerPoint Presentation</vt:lpstr>
    </vt:vector>
  </TitlesOfParts>
  <Company>Joan Mitchell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Professional Development Program Coordinator</dc:creator>
  <cp:lastModifiedBy>Art Education Program Director</cp:lastModifiedBy>
  <cp:revision>37</cp:revision>
  <dcterms:created xsi:type="dcterms:W3CDTF">2015-03-14T20:33:02Z</dcterms:created>
  <dcterms:modified xsi:type="dcterms:W3CDTF">2015-04-28T22:13:15Z</dcterms:modified>
</cp:coreProperties>
</file>