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90" r:id="rId3"/>
    <p:sldId id="259" r:id="rId4"/>
    <p:sldId id="261" r:id="rId5"/>
    <p:sldId id="262" r:id="rId6"/>
    <p:sldId id="263" r:id="rId7"/>
    <p:sldId id="264" r:id="rId8"/>
    <p:sldId id="281" r:id="rId9"/>
    <p:sldId id="265" r:id="rId10"/>
    <p:sldId id="266" r:id="rId11"/>
    <p:sldId id="282" r:id="rId12"/>
    <p:sldId id="267" r:id="rId13"/>
    <p:sldId id="268" r:id="rId14"/>
    <p:sldId id="269" r:id="rId15"/>
    <p:sldId id="271" r:id="rId16"/>
    <p:sldId id="272" r:id="rId17"/>
    <p:sldId id="273" r:id="rId18"/>
    <p:sldId id="275" r:id="rId19"/>
    <p:sldId id="276" r:id="rId20"/>
    <p:sldId id="283" r:id="rId21"/>
    <p:sldId id="277" r:id="rId22"/>
    <p:sldId id="284" r:id="rId23"/>
    <p:sldId id="285" r:id="rId24"/>
    <p:sldId id="278" r:id="rId25"/>
    <p:sldId id="286" r:id="rId26"/>
    <p:sldId id="279" r:id="rId27"/>
    <p:sldId id="287" r:id="rId28"/>
    <p:sldId id="289" r:id="rId29"/>
    <p:sldId id="288"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 Seller" initials="JS" lastIdx="1" clrIdx="0">
    <p:extLst>
      <p:ext uri="{19B8F6BF-5375-455C-9EA6-DF929625EA0E}">
        <p15:presenceInfo xmlns:p15="http://schemas.microsoft.com/office/powerpoint/2012/main" userId="506a28879075c8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4568" autoAdjust="0"/>
  </p:normalViewPr>
  <p:slideViewPr>
    <p:cSldViewPr snapToGrid="0">
      <p:cViewPr varScale="1">
        <p:scale>
          <a:sx n="87" d="100"/>
          <a:sy n="87" d="100"/>
        </p:scale>
        <p:origin x="15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of Elementary Schools with at least some formal arts education </a:t>
            </a:r>
            <a:r>
              <a:rPr lang="en-US" dirty="0" smtClean="0"/>
              <a:t>available </a:t>
            </a:r>
            <a:r>
              <a:rPr lang="en-US" dirty="0"/>
              <a:t>to students (by arts discipline and grade level)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'[SurveySummary_02072015.xls]Question 1'!$C$3:$H$3</c:f>
              <c:strCache>
                <c:ptCount val="6"/>
                <c:pt idx="0">
                  <c:v>K</c:v>
                </c:pt>
                <c:pt idx="1">
                  <c:v>1</c:v>
                </c:pt>
                <c:pt idx="2">
                  <c:v>2</c:v>
                </c:pt>
                <c:pt idx="3">
                  <c:v>3</c:v>
                </c:pt>
                <c:pt idx="4">
                  <c:v>4</c:v>
                </c:pt>
                <c:pt idx="5">
                  <c:v>5</c:v>
                </c:pt>
              </c:strCache>
            </c:strRef>
          </c:cat>
          <c:val>
            <c:numRef>
              <c:f>'[SurveySummary_02072015.xls]Question 1'!$C$4:$H$4</c:f>
              <c:numCache>
                <c:formatCode>General</c:formatCode>
                <c:ptCount val="6"/>
                <c:pt idx="0">
                  <c:v>88</c:v>
                </c:pt>
                <c:pt idx="1">
                  <c:v>91</c:v>
                </c:pt>
                <c:pt idx="2">
                  <c:v>92</c:v>
                </c:pt>
                <c:pt idx="3">
                  <c:v>92</c:v>
                </c:pt>
                <c:pt idx="4">
                  <c:v>92</c:v>
                </c:pt>
                <c:pt idx="5">
                  <c:v>91</c:v>
                </c:pt>
              </c:numCache>
            </c:numRef>
          </c:val>
        </c:ser>
        <c:ser>
          <c:idx val="1"/>
          <c:order val="1"/>
          <c:spPr>
            <a:solidFill>
              <a:schemeClr val="accent2"/>
            </a:solidFill>
            <a:ln>
              <a:noFill/>
            </a:ln>
            <a:effectLst/>
          </c:spPr>
          <c:invertIfNegative val="0"/>
          <c:cat>
            <c:strRef>
              <c:f>'[SurveySummary_02072015.xls]Question 1'!$C$3:$H$3</c:f>
              <c:strCache>
                <c:ptCount val="6"/>
                <c:pt idx="0">
                  <c:v>K</c:v>
                </c:pt>
                <c:pt idx="1">
                  <c:v>1</c:v>
                </c:pt>
                <c:pt idx="2">
                  <c:v>2</c:v>
                </c:pt>
                <c:pt idx="3">
                  <c:v>3</c:v>
                </c:pt>
                <c:pt idx="4">
                  <c:v>4</c:v>
                </c:pt>
                <c:pt idx="5">
                  <c:v>5</c:v>
                </c:pt>
              </c:strCache>
            </c:strRef>
          </c:cat>
          <c:val>
            <c:numRef>
              <c:f>'[SurveySummary_02072015.xls]Question 1'!$C$5:$H$5</c:f>
              <c:numCache>
                <c:formatCode>General</c:formatCode>
                <c:ptCount val="6"/>
                <c:pt idx="0">
                  <c:v>92</c:v>
                </c:pt>
                <c:pt idx="1">
                  <c:v>95</c:v>
                </c:pt>
                <c:pt idx="2">
                  <c:v>95</c:v>
                </c:pt>
                <c:pt idx="3">
                  <c:v>95</c:v>
                </c:pt>
                <c:pt idx="4">
                  <c:v>95</c:v>
                </c:pt>
                <c:pt idx="5">
                  <c:v>94</c:v>
                </c:pt>
              </c:numCache>
            </c:numRef>
          </c:val>
        </c:ser>
        <c:ser>
          <c:idx val="2"/>
          <c:order val="2"/>
          <c:spPr>
            <a:solidFill>
              <a:schemeClr val="accent3"/>
            </a:solidFill>
            <a:ln>
              <a:noFill/>
            </a:ln>
            <a:effectLst/>
          </c:spPr>
          <c:invertIfNegative val="0"/>
          <c:cat>
            <c:strRef>
              <c:f>'[SurveySummary_02072015.xls]Question 1'!$C$3:$H$3</c:f>
              <c:strCache>
                <c:ptCount val="6"/>
                <c:pt idx="0">
                  <c:v>K</c:v>
                </c:pt>
                <c:pt idx="1">
                  <c:v>1</c:v>
                </c:pt>
                <c:pt idx="2">
                  <c:v>2</c:v>
                </c:pt>
                <c:pt idx="3">
                  <c:v>3</c:v>
                </c:pt>
                <c:pt idx="4">
                  <c:v>4</c:v>
                </c:pt>
                <c:pt idx="5">
                  <c:v>5</c:v>
                </c:pt>
              </c:strCache>
            </c:strRef>
          </c:cat>
          <c:val>
            <c:numRef>
              <c:f>'[SurveySummary_02072015.xls]Question 1'!$C$6:$H$6</c:f>
              <c:numCache>
                <c:formatCode>General</c:formatCode>
                <c:ptCount val="6"/>
                <c:pt idx="0">
                  <c:v>12</c:v>
                </c:pt>
                <c:pt idx="1">
                  <c:v>13</c:v>
                </c:pt>
                <c:pt idx="2">
                  <c:v>13</c:v>
                </c:pt>
                <c:pt idx="3">
                  <c:v>12</c:v>
                </c:pt>
                <c:pt idx="4">
                  <c:v>15</c:v>
                </c:pt>
                <c:pt idx="5">
                  <c:v>16</c:v>
                </c:pt>
              </c:numCache>
            </c:numRef>
          </c:val>
        </c:ser>
        <c:ser>
          <c:idx val="3"/>
          <c:order val="3"/>
          <c:spPr>
            <a:solidFill>
              <a:schemeClr val="accent4"/>
            </a:solidFill>
            <a:ln>
              <a:noFill/>
            </a:ln>
            <a:effectLst/>
          </c:spPr>
          <c:invertIfNegative val="0"/>
          <c:cat>
            <c:strRef>
              <c:f>'[SurveySummary_02072015.xls]Question 1'!$C$3:$H$3</c:f>
              <c:strCache>
                <c:ptCount val="6"/>
                <c:pt idx="0">
                  <c:v>K</c:v>
                </c:pt>
                <c:pt idx="1">
                  <c:v>1</c:v>
                </c:pt>
                <c:pt idx="2">
                  <c:v>2</c:v>
                </c:pt>
                <c:pt idx="3">
                  <c:v>3</c:v>
                </c:pt>
                <c:pt idx="4">
                  <c:v>4</c:v>
                </c:pt>
                <c:pt idx="5">
                  <c:v>5</c:v>
                </c:pt>
              </c:strCache>
            </c:strRef>
          </c:cat>
          <c:val>
            <c:numRef>
              <c:f>'[SurveySummary_02072015.xls]Question 1'!$C$7:$H$7</c:f>
              <c:numCache>
                <c:formatCode>General</c:formatCode>
                <c:ptCount val="6"/>
                <c:pt idx="0">
                  <c:v>18</c:v>
                </c:pt>
                <c:pt idx="1">
                  <c:v>19</c:v>
                </c:pt>
                <c:pt idx="2">
                  <c:v>19</c:v>
                </c:pt>
                <c:pt idx="3">
                  <c:v>20</c:v>
                </c:pt>
                <c:pt idx="4">
                  <c:v>23</c:v>
                </c:pt>
                <c:pt idx="5">
                  <c:v>21</c:v>
                </c:pt>
              </c:numCache>
            </c:numRef>
          </c:val>
        </c:ser>
        <c:dLbls>
          <c:showLegendKey val="0"/>
          <c:showVal val="0"/>
          <c:showCatName val="0"/>
          <c:showSerName val="0"/>
          <c:showPercent val="0"/>
          <c:showBubbleSize val="0"/>
        </c:dLbls>
        <c:gapWidth val="219"/>
        <c:overlap val="-27"/>
        <c:axId val="323300704"/>
        <c:axId val="323306192"/>
      </c:barChart>
      <c:catAx>
        <c:axId val="32330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306192"/>
        <c:crosses val="autoZero"/>
        <c:auto val="1"/>
        <c:lblAlgn val="ctr"/>
        <c:lblOffset val="100"/>
        <c:noMultiLvlLbl val="0"/>
      </c:catAx>
      <c:valAx>
        <c:axId val="323306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300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5-03-26T16:43:25.832" idx="1">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F26CC-F56B-41E7-8CE5-A14C6114D7B9}" type="datetimeFigureOut">
              <a:rPr lang="en-US" smtClean="0"/>
              <a:t>4/6/2015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C9FC9-6D7A-431F-8FE7-9285B8E865EF}" type="slidenum">
              <a:rPr lang="en-US" smtClean="0"/>
              <a:t>‹#›</a:t>
            </a:fld>
            <a:endParaRPr lang="en-US"/>
          </a:p>
        </p:txBody>
      </p:sp>
    </p:spTree>
    <p:extLst>
      <p:ext uri="{BB962C8B-B14F-4D97-AF65-F5344CB8AC3E}">
        <p14:creationId xmlns:p14="http://schemas.microsoft.com/office/powerpoint/2010/main" val="393298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2006-2008 several states began an “inventory” of arts education in their states.  That is, they surveyed schools to ascertain the amount and typology of arts education offered and at what grade level.  Further, the surveys looked at what kind of training teachers delivering arts classes had.  Some studies used a stratified random sample methodology (Stratified sampling is a probability sampling technique wherein the researcher divides the entire population into different subgroups or strata, then randomly selects the final subjects proportionally from the different strata. Such as rural schools vs. urban schools, but no cross over can exist between the different strata’s), and some used a population sample methodology (all schools were invited to be part of the study)</a:t>
            </a:r>
          </a:p>
          <a:p>
            <a:endParaRPr lang="en-US" dirty="0"/>
          </a:p>
        </p:txBody>
      </p:sp>
      <p:sp>
        <p:nvSpPr>
          <p:cNvPr id="4" name="Slide Number Placeholder 3"/>
          <p:cNvSpPr>
            <a:spLocks noGrp="1"/>
          </p:cNvSpPr>
          <p:nvPr>
            <p:ph type="sldNum" sz="quarter" idx="10"/>
          </p:nvPr>
        </p:nvSpPr>
        <p:spPr/>
        <p:txBody>
          <a:bodyPr/>
          <a:lstStyle/>
          <a:p>
            <a:fld id="{396C9FC9-6D7A-431F-8FE7-9285B8E865EF}" type="slidenum">
              <a:rPr lang="en-US" smtClean="0"/>
              <a:t>1</a:t>
            </a:fld>
            <a:endParaRPr lang="en-US"/>
          </a:p>
        </p:txBody>
      </p:sp>
    </p:spTree>
    <p:extLst>
      <p:ext uri="{BB962C8B-B14F-4D97-AF65-F5344CB8AC3E}">
        <p14:creationId xmlns:p14="http://schemas.microsoft.com/office/powerpoint/2010/main" val="298897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Colorado’s first arts education study was conducted by Colorado Creative Industries (then Colorado Council on the Arts) in cooperation with the Colorado Department of Education and used population methodology.  Data was collected from December 2007-February 2008.  The survey had a 25% response rate from Colorado K-12 public schools.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Several states have conducted surveys:  AEP lists all State Arts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6C9FC9-6D7A-431F-8FE7-9285B8E865EF}" type="slidenum">
              <a:rPr lang="en-US" smtClean="0"/>
              <a:t>2</a:t>
            </a:fld>
            <a:endParaRPr lang="en-US"/>
          </a:p>
        </p:txBody>
      </p:sp>
    </p:spTree>
    <p:extLst>
      <p:ext uri="{BB962C8B-B14F-4D97-AF65-F5344CB8AC3E}">
        <p14:creationId xmlns:p14="http://schemas.microsoft.com/office/powerpoint/2010/main" val="374389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 2014 Colorado Creative Industries initiated a second iteration of the first study.  For the 2014 study CCI invited several external providers (including Think 360 Arts for Learning) to be part of the advisory process to the work in addition to the leadership of the arts education discipline organizations (CMEA, CAAE, etc.).  Members of this group all reviewed the survey instrument and made suggestions for possible additional questions to be posed of principals.</a:t>
            </a:r>
          </a:p>
          <a:p>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It was desirable to preserve the same questions in the 2014 work as the 2008 study for continuity; however, questions were added that relate to external providers.  The involvement of trusted external providers assured that these questions would be posed.  HERE make a point that YA affiliates need to get their oar in the water to ensure pertinent questions about external providers are included!  Those questions will be included in the 2014 survey data to follow.</a:t>
            </a:r>
          </a:p>
          <a:p>
            <a:pPr lvl="1"/>
            <a:r>
              <a:rPr lang="en-US" sz="1200" kern="1200" dirty="0" smtClean="0">
                <a:solidFill>
                  <a:schemeClr val="tx1"/>
                </a:solidFill>
                <a:effectLst/>
                <a:latin typeface="+mn-lt"/>
                <a:ea typeface="+mn-ea"/>
                <a:cs typeface="+mn-cs"/>
              </a:rPr>
              <a:t>Leadership of external provider organizations as well as leadership of arts education discipline organizations were enlisted to finalize the survey.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survey was launched in April 2014 – through electronic notification of principals using lists from the Colorado Association of School Executives (CASE);  the rationale for using a third party for notification was to ensure that the survey would not be viewed as self-serving by either the Colorado Creative Industries division, nor the Colorado Department of Education. </a:t>
            </a:r>
            <a:endParaRPr lang="en-US" dirty="0"/>
          </a:p>
        </p:txBody>
      </p:sp>
      <p:sp>
        <p:nvSpPr>
          <p:cNvPr id="4" name="Slide Number Placeholder 3"/>
          <p:cNvSpPr>
            <a:spLocks noGrp="1"/>
          </p:cNvSpPr>
          <p:nvPr>
            <p:ph type="sldNum" sz="quarter" idx="10"/>
          </p:nvPr>
        </p:nvSpPr>
        <p:spPr/>
        <p:txBody>
          <a:bodyPr/>
          <a:lstStyle/>
          <a:p>
            <a:fld id="{396C9FC9-6D7A-431F-8FE7-9285B8E865EF}" type="slidenum">
              <a:rPr lang="en-US" smtClean="0"/>
              <a:t>3</a:t>
            </a:fld>
            <a:endParaRPr lang="en-US"/>
          </a:p>
        </p:txBody>
      </p:sp>
    </p:spTree>
    <p:extLst>
      <p:ext uri="{BB962C8B-B14F-4D97-AF65-F5344CB8AC3E}">
        <p14:creationId xmlns:p14="http://schemas.microsoft.com/office/powerpoint/2010/main" val="319333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Final data was collected end of December 2014.</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From there the data was cleaned and analyzed.  Several outlier responses were checked for accuracy, and some surveys were rejected as too incomplete.  A few were rejected due to no identifying information (no school name and no way to drill down to that information).</a:t>
            </a:r>
          </a:p>
          <a:p>
            <a:endParaRPr lang="en-US" dirty="0"/>
          </a:p>
        </p:txBody>
      </p:sp>
      <p:sp>
        <p:nvSpPr>
          <p:cNvPr id="4" name="Slide Number Placeholder 3"/>
          <p:cNvSpPr>
            <a:spLocks noGrp="1"/>
          </p:cNvSpPr>
          <p:nvPr>
            <p:ph type="sldNum" sz="quarter" idx="10"/>
          </p:nvPr>
        </p:nvSpPr>
        <p:spPr/>
        <p:txBody>
          <a:bodyPr/>
          <a:lstStyle/>
          <a:p>
            <a:fld id="{396C9FC9-6D7A-431F-8FE7-9285B8E865EF}" type="slidenum">
              <a:rPr lang="en-US" smtClean="0"/>
              <a:t>4</a:t>
            </a:fld>
            <a:endParaRPr lang="en-US"/>
          </a:p>
        </p:txBody>
      </p:sp>
    </p:spTree>
    <p:extLst>
      <p:ext uri="{BB962C8B-B14F-4D97-AF65-F5344CB8AC3E}">
        <p14:creationId xmlns:p14="http://schemas.microsoft.com/office/powerpoint/2010/main" val="309165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“messaging” of the survey was addressed by an advisory group comprised of educators, external providers, and education policy advisors.  The consensus of the group was the following message:</a:t>
            </a:r>
          </a:p>
          <a:p>
            <a:pPr lvl="1"/>
            <a:r>
              <a:rPr lang="en-US" sz="1200" kern="1200" dirty="0" smtClean="0">
                <a:solidFill>
                  <a:schemeClr val="tx1"/>
                </a:solidFill>
                <a:effectLst/>
                <a:latin typeface="+mn-lt"/>
                <a:ea typeface="+mn-ea"/>
                <a:cs typeface="+mn-cs"/>
              </a:rPr>
              <a:t>Overall Colorado has “held the line” on arts education since 2008 (this despite the Great Recession and its aftermath)</a:t>
            </a:r>
          </a:p>
          <a:p>
            <a:pPr lvl="1"/>
            <a:r>
              <a:rPr lang="en-US" sz="1200" kern="1200" dirty="0" smtClean="0">
                <a:solidFill>
                  <a:schemeClr val="tx1"/>
                </a:solidFill>
                <a:effectLst/>
                <a:latin typeface="+mn-lt"/>
                <a:ea typeface="+mn-ea"/>
                <a:cs typeface="+mn-cs"/>
              </a:rPr>
              <a:t>There are some encouraging upticks with % of schools engaging in relationships with external providers, albeit this remains an area of challenge and also opportunity</a:t>
            </a:r>
          </a:p>
          <a:p>
            <a:pPr lvl="1"/>
            <a:r>
              <a:rPr lang="en-US" sz="1200" kern="1200" dirty="0" smtClean="0">
                <a:solidFill>
                  <a:schemeClr val="tx1"/>
                </a:solidFill>
                <a:effectLst/>
                <a:latin typeface="+mn-lt"/>
                <a:ea typeface="+mn-ea"/>
                <a:cs typeface="+mn-cs"/>
              </a:rPr>
              <a:t>Educators and building leadership support arts education and believe in its value</a:t>
            </a:r>
          </a:p>
          <a:p>
            <a:pPr lvl="1"/>
            <a:r>
              <a:rPr lang="en-US" sz="1200" kern="1200" dirty="0" smtClean="0">
                <a:solidFill>
                  <a:schemeClr val="tx1"/>
                </a:solidFill>
                <a:effectLst/>
                <a:latin typeface="+mn-lt"/>
                <a:ea typeface="+mn-ea"/>
                <a:cs typeface="+mn-cs"/>
              </a:rPr>
              <a:t>Elementary and middle schools have breadth of exposure but little depth</a:t>
            </a:r>
          </a:p>
          <a:p>
            <a:pPr lvl="1"/>
            <a:r>
              <a:rPr lang="en-US" sz="1200" kern="1200" dirty="0" smtClean="0">
                <a:solidFill>
                  <a:schemeClr val="tx1"/>
                </a:solidFill>
                <a:effectLst/>
                <a:latin typeface="+mn-lt"/>
                <a:ea typeface="+mn-ea"/>
                <a:cs typeface="+mn-cs"/>
              </a:rPr>
              <a:t>High School has the option for depth but far too many students get even a little exposure</a:t>
            </a:r>
          </a:p>
          <a:p>
            <a:pPr lvl="1"/>
            <a:r>
              <a:rPr lang="en-US" sz="1200" kern="1200" dirty="0" smtClean="0">
                <a:solidFill>
                  <a:schemeClr val="tx1"/>
                </a:solidFill>
                <a:effectLst/>
                <a:latin typeface="+mn-lt"/>
                <a:ea typeface="+mn-ea"/>
                <a:cs typeface="+mn-cs"/>
              </a:rPr>
              <a:t>There is a resilient foundation in Colorado for arts education on which to build</a:t>
            </a:r>
          </a:p>
          <a:p>
            <a:pPr lvl="1"/>
            <a:r>
              <a:rPr lang="en-US" sz="1200" kern="1200" dirty="0" smtClean="0">
                <a:solidFill>
                  <a:schemeClr val="tx1"/>
                </a:solidFill>
                <a:effectLst/>
                <a:latin typeface="+mn-lt"/>
                <a:ea typeface="+mn-ea"/>
                <a:cs typeface="+mn-cs"/>
              </a:rPr>
              <a:t>We appear to have a version of the “Colorado paradox” in arts education – that is, we are growing and touting our creative employers and jobs, but not adequately educating our students to assume these positions.  The “Colorado paradox” refers to the high percentage of very educated populace, and yet our own HS graduation rates are dismal.</a:t>
            </a:r>
          </a:p>
          <a:p>
            <a:pPr lvl="1"/>
            <a:r>
              <a:rPr lang="en-US" sz="1200" kern="1200" dirty="0" smtClean="0">
                <a:solidFill>
                  <a:schemeClr val="tx1"/>
                </a:solidFill>
                <a:effectLst/>
                <a:latin typeface="+mn-lt"/>
                <a:ea typeface="+mn-ea"/>
                <a:cs typeface="+mn-cs"/>
              </a:rPr>
              <a:t>Albeit we would have loved 100% response rate, all things considered, it is encouraging that so many schools participated.</a:t>
            </a:r>
          </a:p>
          <a:p>
            <a:endParaRPr lang="en-US" dirty="0"/>
          </a:p>
        </p:txBody>
      </p:sp>
      <p:sp>
        <p:nvSpPr>
          <p:cNvPr id="4" name="Slide Number Placeholder 3"/>
          <p:cNvSpPr>
            <a:spLocks noGrp="1"/>
          </p:cNvSpPr>
          <p:nvPr>
            <p:ph type="sldNum" sz="quarter" idx="10"/>
          </p:nvPr>
        </p:nvSpPr>
        <p:spPr/>
        <p:txBody>
          <a:bodyPr/>
          <a:lstStyle/>
          <a:p>
            <a:fld id="{396C9FC9-6D7A-431F-8FE7-9285B8E865EF}" type="slidenum">
              <a:rPr lang="en-US" smtClean="0"/>
              <a:t>7</a:t>
            </a:fld>
            <a:endParaRPr lang="en-US"/>
          </a:p>
        </p:txBody>
      </p:sp>
    </p:spTree>
    <p:extLst>
      <p:ext uri="{BB962C8B-B14F-4D97-AF65-F5344CB8AC3E}">
        <p14:creationId xmlns:p14="http://schemas.microsoft.com/office/powerpoint/2010/main" val="359192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series of </a:t>
            </a:r>
            <a:r>
              <a:rPr lang="en-US" sz="1200" kern="1200" dirty="0" err="1" smtClean="0">
                <a:solidFill>
                  <a:schemeClr val="tx1"/>
                </a:solidFill>
                <a:effectLst/>
                <a:latin typeface="+mn-lt"/>
                <a:ea typeface="+mn-ea"/>
                <a:cs typeface="+mn-cs"/>
              </a:rPr>
              <a:t>convenings</a:t>
            </a:r>
            <a:r>
              <a:rPr lang="en-US" sz="1200" kern="1200" dirty="0" smtClean="0">
                <a:solidFill>
                  <a:schemeClr val="tx1"/>
                </a:solidFill>
                <a:effectLst/>
                <a:latin typeface="+mn-lt"/>
                <a:ea typeface="+mn-ea"/>
                <a:cs typeface="+mn-cs"/>
              </a:rPr>
              <a:t> of arts education leaders ensured in which the data was presented for reasonability.  A notable issue:  several dance education leaders questioned the statistics on dance education at the elementary level.  One leader wrote “I’m afraid principals may be counting as dance a unit of PE that focuses on dance” Future surveys will clarify what exactly constitutes dance education. </a:t>
            </a:r>
            <a:endParaRPr lang="en-US" dirty="0"/>
          </a:p>
        </p:txBody>
      </p:sp>
      <p:sp>
        <p:nvSpPr>
          <p:cNvPr id="4" name="Slide Number Placeholder 3"/>
          <p:cNvSpPr>
            <a:spLocks noGrp="1"/>
          </p:cNvSpPr>
          <p:nvPr>
            <p:ph type="sldNum" sz="quarter" idx="10"/>
          </p:nvPr>
        </p:nvSpPr>
        <p:spPr/>
        <p:txBody>
          <a:bodyPr/>
          <a:lstStyle/>
          <a:p>
            <a:fld id="{396C9FC9-6D7A-431F-8FE7-9285B8E865EF}" type="slidenum">
              <a:rPr lang="en-US" smtClean="0"/>
              <a:t>8</a:t>
            </a:fld>
            <a:endParaRPr lang="en-US"/>
          </a:p>
        </p:txBody>
      </p:sp>
    </p:spTree>
    <p:extLst>
      <p:ext uri="{BB962C8B-B14F-4D97-AF65-F5344CB8AC3E}">
        <p14:creationId xmlns:p14="http://schemas.microsoft.com/office/powerpoint/2010/main" val="310708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advisory committee as well recommended the following:</a:t>
            </a:r>
          </a:p>
          <a:p>
            <a:pPr lvl="1"/>
            <a:r>
              <a:rPr lang="en-US" sz="1200" kern="1200" dirty="0" smtClean="0">
                <a:solidFill>
                  <a:schemeClr val="tx1"/>
                </a:solidFill>
                <a:effectLst/>
                <a:latin typeface="+mn-lt"/>
                <a:ea typeface="+mn-ea"/>
                <a:cs typeface="+mn-cs"/>
              </a:rPr>
              <a:t>That we must have an annual, 100% of CO K-12 public schools census of arts education (using questions similar to those in this 2014 study)</a:t>
            </a:r>
          </a:p>
          <a:p>
            <a:pPr lvl="1"/>
            <a:r>
              <a:rPr lang="en-US" sz="1200" kern="1200" dirty="0" smtClean="0">
                <a:solidFill>
                  <a:schemeClr val="tx1"/>
                </a:solidFill>
                <a:effectLst/>
                <a:latin typeface="+mn-lt"/>
                <a:ea typeface="+mn-ea"/>
                <a:cs typeface="+mn-cs"/>
              </a:rPr>
              <a:t>Further, that the results of such census be transparent and public, and readily available.</a:t>
            </a:r>
          </a:p>
          <a:p>
            <a:pPr lvl="1"/>
            <a:r>
              <a:rPr lang="en-US" sz="1200" kern="1200" dirty="0" smtClean="0">
                <a:solidFill>
                  <a:schemeClr val="tx1"/>
                </a:solidFill>
                <a:effectLst/>
                <a:latin typeface="+mn-lt"/>
                <a:ea typeface="+mn-ea"/>
                <a:cs typeface="+mn-cs"/>
              </a:rPr>
              <a:t>Further, that there be a coalition of interested and invested stakeholders developed to create this arts education census – think beyond the arts to social studies, PE, science – are there allies in those fields who are facing similar issues and would be willing partners in efforts to collect our respective education fields’ data regularly and efficiently</a:t>
            </a:r>
          </a:p>
          <a:p>
            <a:pPr lvl="1"/>
            <a:r>
              <a:rPr lang="en-US" sz="1200" kern="1200" dirty="0" smtClean="0">
                <a:solidFill>
                  <a:schemeClr val="tx1"/>
                </a:solidFill>
                <a:effectLst/>
                <a:latin typeface="+mn-lt"/>
                <a:ea typeface="+mn-ea"/>
                <a:cs typeface="+mn-cs"/>
              </a:rPr>
              <a:t>A creative metaphor was raised – a local bird observatory has an annual “bird watch” day – the idea being that there be an annual “arts education count” day in which principals/educators fill out the survey, and there is increased arts education activity during and after the school day to celebrate the census.</a:t>
            </a:r>
          </a:p>
          <a:p>
            <a:pPr lvl="1"/>
            <a:r>
              <a:rPr lang="en-US" sz="1200" kern="1200" dirty="0" smtClean="0">
                <a:solidFill>
                  <a:schemeClr val="tx1"/>
                </a:solidFill>
                <a:effectLst/>
                <a:latin typeface="+mn-lt"/>
                <a:ea typeface="+mn-ea"/>
                <a:cs typeface="+mn-cs"/>
              </a:rPr>
              <a:t>Research how New Jersey has accomplished their annual arts education census (now mandated in all schools -  and NJ is the first state to mandate)</a:t>
            </a:r>
          </a:p>
          <a:p>
            <a:pPr lvl="1"/>
            <a:r>
              <a:rPr lang="en-US" sz="1200" kern="1200" dirty="0" smtClean="0">
                <a:solidFill>
                  <a:schemeClr val="tx1"/>
                </a:solidFill>
                <a:effectLst/>
                <a:latin typeface="+mn-lt"/>
                <a:ea typeface="+mn-ea"/>
                <a:cs typeface="+mn-cs"/>
              </a:rPr>
              <a:t>Develop resources for this arts education census – neither Colorado Creative Industries nor Colorado Dept. of Education have the resources to do this – </a:t>
            </a:r>
          </a:p>
          <a:p>
            <a:endParaRPr lang="en-US" dirty="0"/>
          </a:p>
        </p:txBody>
      </p:sp>
      <p:sp>
        <p:nvSpPr>
          <p:cNvPr id="4" name="Slide Number Placeholder 3"/>
          <p:cNvSpPr>
            <a:spLocks noGrp="1"/>
          </p:cNvSpPr>
          <p:nvPr>
            <p:ph type="sldNum" sz="quarter" idx="10"/>
          </p:nvPr>
        </p:nvSpPr>
        <p:spPr/>
        <p:txBody>
          <a:bodyPr/>
          <a:lstStyle/>
          <a:p>
            <a:fld id="{396C9FC9-6D7A-431F-8FE7-9285B8E865EF}" type="slidenum">
              <a:rPr lang="en-US" smtClean="0"/>
              <a:t>9</a:t>
            </a:fld>
            <a:endParaRPr lang="en-US"/>
          </a:p>
        </p:txBody>
      </p:sp>
    </p:spTree>
    <p:extLst>
      <p:ext uri="{BB962C8B-B14F-4D97-AF65-F5344CB8AC3E}">
        <p14:creationId xmlns:p14="http://schemas.microsoft.com/office/powerpoint/2010/main" val="3430393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6C9FC9-6D7A-431F-8FE7-9285B8E865EF}" type="slidenum">
              <a:rPr lang="en-US" smtClean="0"/>
              <a:t>11</a:t>
            </a:fld>
            <a:endParaRPr lang="en-US"/>
          </a:p>
        </p:txBody>
      </p:sp>
    </p:spTree>
    <p:extLst>
      <p:ext uri="{BB962C8B-B14F-4D97-AF65-F5344CB8AC3E}">
        <p14:creationId xmlns:p14="http://schemas.microsoft.com/office/powerpoint/2010/main" val="2428802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xamining unduplicated counts of students obtaining at least some formal arts education, we see that, proportionately, elementary students are more commonly receiving arts education than both middle school students (71%) and high school students (54%).  This is not surprising, as students at higher grade levels often have discretion in which courses they take.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96C9FC9-6D7A-431F-8FE7-9285B8E865EF}" type="slidenum">
              <a:rPr lang="en-US" smtClean="0"/>
              <a:t>12</a:t>
            </a:fld>
            <a:endParaRPr lang="en-US"/>
          </a:p>
        </p:txBody>
      </p:sp>
    </p:spTree>
    <p:extLst>
      <p:ext uri="{BB962C8B-B14F-4D97-AF65-F5344CB8AC3E}">
        <p14:creationId xmlns:p14="http://schemas.microsoft.com/office/powerpoint/2010/main" val="2769890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126872"/>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388" y="6083807"/>
            <a:ext cx="1481796" cy="582549"/>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46615" y="6083807"/>
            <a:ext cx="1552503" cy="582548"/>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52142" y="6083807"/>
            <a:ext cx="1083870" cy="774193"/>
          </a:xfrm>
          <a:prstGeom prst="rect">
            <a:avLst/>
          </a:prstGeom>
        </p:spPr>
      </p:pic>
    </p:spTree>
    <p:extLst>
      <p:ext uri="{BB962C8B-B14F-4D97-AF65-F5344CB8AC3E}">
        <p14:creationId xmlns:p14="http://schemas.microsoft.com/office/powerpoint/2010/main" val="416906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677334" y="2168754"/>
            <a:ext cx="8596668"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8872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C9C8A14-4062-4258-861D-087E4984EBC0}" type="datetimeFigureOut">
              <a:rPr lang="en-US" smtClean="0"/>
              <a:t>4/6/2015</a:t>
            </a:fld>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88CAE71-3CC9-4E3E-9CFB-FC6827B59E90}" type="slidenum">
              <a:rPr lang="en-US" smtClean="0"/>
              <a:t>‹#›</a:t>
            </a:fld>
            <a:endParaRPr lang="en-US"/>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6595" y="6287881"/>
            <a:ext cx="1165901" cy="458359"/>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22231" y="6287881"/>
            <a:ext cx="1140425" cy="427923"/>
          </a:xfrm>
          <a:prstGeom prst="rect">
            <a:avLst/>
          </a:prstGeom>
        </p:spPr>
      </p:pic>
      <p:pic>
        <p:nvPicPr>
          <p:cNvPr id="30" name="Picture 2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02391" y="6236451"/>
            <a:ext cx="713705" cy="509789"/>
          </a:xfrm>
          <a:prstGeom prst="rect">
            <a:avLst/>
          </a:prstGeom>
        </p:spPr>
      </p:pic>
    </p:spTree>
    <p:extLst>
      <p:ext uri="{BB962C8B-B14F-4D97-AF65-F5344CB8AC3E}">
        <p14:creationId xmlns:p14="http://schemas.microsoft.com/office/powerpoint/2010/main" val="45602364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4444" y="122124"/>
            <a:ext cx="4017281" cy="3012961"/>
          </a:xfrm>
          <a:prstGeom prst="rect">
            <a:avLst/>
          </a:prstGeom>
        </p:spPr>
      </p:pic>
      <p:sp>
        <p:nvSpPr>
          <p:cNvPr id="5" name="TextBox 4"/>
          <p:cNvSpPr txBox="1"/>
          <p:nvPr/>
        </p:nvSpPr>
        <p:spPr>
          <a:xfrm>
            <a:off x="885370" y="3135085"/>
            <a:ext cx="8265773" cy="1323439"/>
          </a:xfrm>
          <a:prstGeom prst="rect">
            <a:avLst/>
          </a:prstGeom>
          <a:noFill/>
        </p:spPr>
        <p:txBody>
          <a:bodyPr wrap="square" rtlCol="0">
            <a:spAutoFit/>
          </a:bodyPr>
          <a:lstStyle/>
          <a:p>
            <a:pPr algn="ctr"/>
            <a:r>
              <a:rPr lang="en-US" sz="4000" b="1" dirty="0" smtClean="0"/>
              <a:t>Colorado Visual and Performing Arts Education Survey</a:t>
            </a:r>
            <a:endParaRPr lang="en-US" sz="4000" b="1" dirty="0"/>
          </a:p>
        </p:txBody>
      </p:sp>
      <p:sp>
        <p:nvSpPr>
          <p:cNvPr id="6" name="TextBox 5"/>
          <p:cNvSpPr txBox="1"/>
          <p:nvPr/>
        </p:nvSpPr>
        <p:spPr>
          <a:xfrm>
            <a:off x="1291772" y="5202896"/>
            <a:ext cx="7133771" cy="369332"/>
          </a:xfrm>
          <a:prstGeom prst="rect">
            <a:avLst/>
          </a:prstGeom>
          <a:noFill/>
        </p:spPr>
        <p:txBody>
          <a:bodyPr wrap="square" rtlCol="0">
            <a:spAutoFit/>
          </a:bodyPr>
          <a:lstStyle/>
          <a:p>
            <a:pPr algn="ctr"/>
            <a:r>
              <a:rPr lang="en-US" dirty="0" smtClean="0"/>
              <a:t>Young Audiences National Conference 2015</a:t>
            </a:r>
            <a:endParaRPr lang="en-US" dirty="0"/>
          </a:p>
        </p:txBody>
      </p:sp>
    </p:spTree>
    <p:extLst>
      <p:ext uri="{BB962C8B-B14F-4D97-AF65-F5344CB8AC3E}">
        <p14:creationId xmlns:p14="http://schemas.microsoft.com/office/powerpoint/2010/main" val="883077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3040" y="1430338"/>
            <a:ext cx="2894541" cy="1929694"/>
          </a:xfrm>
        </p:spPr>
      </p:pic>
      <p:sp>
        <p:nvSpPr>
          <p:cNvPr id="6" name="TextBox 5"/>
          <p:cNvSpPr txBox="1"/>
          <p:nvPr/>
        </p:nvSpPr>
        <p:spPr>
          <a:xfrm>
            <a:off x="-335756" y="3448107"/>
            <a:ext cx="4693443" cy="369332"/>
          </a:xfrm>
          <a:prstGeom prst="rect">
            <a:avLst/>
          </a:prstGeom>
          <a:noFill/>
        </p:spPr>
        <p:txBody>
          <a:bodyPr wrap="square" rtlCol="0">
            <a:spAutoFit/>
          </a:bodyPr>
          <a:lstStyle/>
          <a:p>
            <a:pPr algn="ctr"/>
            <a:r>
              <a:rPr lang="en-US" dirty="0" smtClean="0"/>
              <a:t>Colorado State flag</a:t>
            </a:r>
            <a:endParaRPr lang="en-US" dirty="0"/>
          </a:p>
        </p:txBody>
      </p:sp>
      <p:sp>
        <p:nvSpPr>
          <p:cNvPr id="7" name="Title 1"/>
          <p:cNvSpPr>
            <a:spLocks noGrp="1"/>
          </p:cNvSpPr>
          <p:nvPr>
            <p:ph type="title"/>
          </p:nvPr>
        </p:nvSpPr>
        <p:spPr>
          <a:xfrm>
            <a:off x="613040" y="109537"/>
            <a:ext cx="8596668" cy="1320800"/>
          </a:xfrm>
        </p:spPr>
        <p:txBody>
          <a:bodyPr/>
          <a:lstStyle/>
          <a:p>
            <a:pPr algn="ctr"/>
            <a:r>
              <a:rPr lang="en-US" dirty="0" smtClean="0"/>
              <a:t>Colorado Visual and Performing Arts Education Survey</a:t>
            </a:r>
            <a:endParaRPr lang="en-US" dirty="0"/>
          </a:p>
        </p:txBody>
      </p:sp>
      <p:pic>
        <p:nvPicPr>
          <p:cNvPr id="3" name="Picture 2"/>
          <p:cNvPicPr>
            <a:picLocks noChangeAspect="1"/>
          </p:cNvPicPr>
          <p:nvPr/>
        </p:nvPicPr>
        <p:blipFill>
          <a:blip r:embed="rId3"/>
          <a:stretch>
            <a:fillRect/>
          </a:stretch>
        </p:blipFill>
        <p:spPr>
          <a:xfrm>
            <a:off x="3606801" y="1231946"/>
            <a:ext cx="6332001" cy="3903111"/>
          </a:xfrm>
          <a:prstGeom prst="rect">
            <a:avLst/>
          </a:prstGeom>
        </p:spPr>
      </p:pic>
      <p:sp>
        <p:nvSpPr>
          <p:cNvPr id="4" name="TextBox 3"/>
          <p:cNvSpPr txBox="1"/>
          <p:nvPr/>
        </p:nvSpPr>
        <p:spPr>
          <a:xfrm>
            <a:off x="885371" y="5057137"/>
            <a:ext cx="8265885" cy="1200329"/>
          </a:xfrm>
          <a:prstGeom prst="rect">
            <a:avLst/>
          </a:prstGeom>
          <a:noFill/>
        </p:spPr>
        <p:txBody>
          <a:bodyPr wrap="square" rtlCol="0">
            <a:spAutoFit/>
          </a:bodyPr>
          <a:lstStyle/>
          <a:p>
            <a:pPr algn="ct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the high school level we saw much more inclusion of Theater in </a:t>
            </a:r>
            <a:r>
              <a:rPr lang="en-US"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arts education.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Dance as an offering was also more common at the high school grades than the lower grades, but not nearly as common as the other three art </a:t>
            </a:r>
            <a:r>
              <a:rPr lang="en-US"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disciplines.</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 name="Picture 1"/>
          <p:cNvPicPr>
            <a:picLocks noChangeAspect="1"/>
          </p:cNvPicPr>
          <p:nvPr/>
        </p:nvPicPr>
        <p:blipFill>
          <a:blip r:embed="rId4"/>
          <a:stretch>
            <a:fillRect/>
          </a:stretch>
        </p:blipFill>
        <p:spPr>
          <a:xfrm>
            <a:off x="1921805" y="3856147"/>
            <a:ext cx="1932599" cy="1322947"/>
          </a:xfrm>
          <a:prstGeom prst="rect">
            <a:avLst/>
          </a:prstGeom>
        </p:spPr>
      </p:pic>
    </p:spTree>
    <p:extLst>
      <p:ext uri="{BB962C8B-B14F-4D97-AF65-F5344CB8AC3E}">
        <p14:creationId xmlns:p14="http://schemas.microsoft.com/office/powerpoint/2010/main" val="1513864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3040" y="109537"/>
            <a:ext cx="8596668" cy="1320800"/>
          </a:xfrm>
        </p:spPr>
        <p:txBody>
          <a:bodyPr/>
          <a:lstStyle/>
          <a:p>
            <a:pPr algn="ctr"/>
            <a:r>
              <a:rPr lang="en-US" dirty="0" smtClean="0"/>
              <a:t>Colorado Visual and Performing Arts Education Survey</a:t>
            </a:r>
            <a:endParaRPr lang="en-US" dirty="0"/>
          </a:p>
        </p:txBody>
      </p:sp>
      <p:pic>
        <p:nvPicPr>
          <p:cNvPr id="5" name="Picture 4"/>
          <p:cNvPicPr>
            <a:picLocks noChangeAspect="1"/>
          </p:cNvPicPr>
          <p:nvPr/>
        </p:nvPicPr>
        <p:blipFill>
          <a:blip r:embed="rId3"/>
          <a:stretch>
            <a:fillRect/>
          </a:stretch>
        </p:blipFill>
        <p:spPr>
          <a:xfrm>
            <a:off x="1450181" y="1224259"/>
            <a:ext cx="7106376" cy="3247392"/>
          </a:xfrm>
          <a:prstGeom prst="rect">
            <a:avLst/>
          </a:prstGeom>
        </p:spPr>
      </p:pic>
      <p:sp>
        <p:nvSpPr>
          <p:cNvPr id="6" name="TextBox 5"/>
          <p:cNvSpPr txBox="1"/>
          <p:nvPr/>
        </p:nvSpPr>
        <p:spPr>
          <a:xfrm>
            <a:off x="1016160" y="4471651"/>
            <a:ext cx="8367486" cy="1477328"/>
          </a:xfrm>
          <a:prstGeom prst="rect">
            <a:avLst/>
          </a:prstGeom>
          <a:noFill/>
        </p:spPr>
        <p:txBody>
          <a:bodyPr wrap="square" rtlCol="0">
            <a:spAutoFit/>
          </a:bodyPr>
          <a:lstStyle/>
          <a:p>
            <a:pPr algn="ctr"/>
            <a:r>
              <a:rPr lang="en-US"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great majority of elementary school students received Visual Arts and/or Music in the 2013-2014 school year.  </a:t>
            </a:r>
            <a:r>
              <a:rPr lang="en-US"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Two-thirds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of middle school students received instruction in those </a:t>
            </a:r>
            <a:r>
              <a:rPr lang="en-US"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disciplines. For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all grade levels, a minority of students received instruction in Theater Arts and/or Dance.</a:t>
            </a: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extBox 6"/>
          <p:cNvSpPr txBox="1"/>
          <p:nvPr/>
        </p:nvSpPr>
        <p:spPr>
          <a:xfrm>
            <a:off x="3170283" y="5606575"/>
            <a:ext cx="4564743" cy="215444"/>
          </a:xfrm>
          <a:prstGeom prst="rect">
            <a:avLst/>
          </a:prstGeom>
          <a:noFill/>
        </p:spPr>
        <p:txBody>
          <a:bodyPr wrap="square" rtlCol="0">
            <a:spAutoFit/>
          </a:bodyPr>
          <a:lstStyle/>
          <a:p>
            <a:r>
              <a:rPr lang="en-US" sz="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*Summed </a:t>
            </a:r>
            <a:r>
              <a:rPr lang="en-US" sz="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scores for all responding schools which provided discipline detail</a:t>
            </a:r>
            <a:endParaRPr lang="en-US" sz="800" dirty="0"/>
          </a:p>
        </p:txBody>
      </p:sp>
      <p:sp>
        <p:nvSpPr>
          <p:cNvPr id="8" name="TextBox 7"/>
          <p:cNvSpPr txBox="1"/>
          <p:nvPr/>
        </p:nvSpPr>
        <p:spPr>
          <a:xfrm>
            <a:off x="6707981" y="1857375"/>
            <a:ext cx="1848576" cy="923330"/>
          </a:xfrm>
          <a:prstGeom prst="rect">
            <a:avLst/>
          </a:prstGeom>
          <a:noFill/>
        </p:spPr>
        <p:txBody>
          <a:bodyPr wrap="square" rtlCol="0">
            <a:spAutoFit/>
          </a:bodyPr>
          <a:lstStyle/>
          <a:p>
            <a:r>
              <a:rPr lang="en-US" b="1" dirty="0" smtClean="0">
                <a:solidFill>
                  <a:srgbClr val="F1900F"/>
                </a:solidFill>
              </a:rPr>
              <a:t>Grades K-5</a:t>
            </a:r>
          </a:p>
          <a:p>
            <a:r>
              <a:rPr lang="en-US" b="1" dirty="0" smtClean="0">
                <a:solidFill>
                  <a:srgbClr val="00B0F0"/>
                </a:solidFill>
              </a:rPr>
              <a:t>Grades 6-8</a:t>
            </a:r>
          </a:p>
          <a:p>
            <a:r>
              <a:rPr lang="en-US" b="1" dirty="0" smtClean="0">
                <a:solidFill>
                  <a:srgbClr val="C00000"/>
                </a:solidFill>
              </a:rPr>
              <a:t>Grades 9-12</a:t>
            </a:r>
            <a:endParaRPr lang="en-US" b="1" dirty="0">
              <a:solidFill>
                <a:srgbClr val="C00000"/>
              </a:solidFill>
            </a:endParaRPr>
          </a:p>
        </p:txBody>
      </p:sp>
    </p:spTree>
    <p:extLst>
      <p:ext uri="{BB962C8B-B14F-4D97-AF65-F5344CB8AC3E}">
        <p14:creationId xmlns:p14="http://schemas.microsoft.com/office/powerpoint/2010/main" val="1249299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77334" y="266700"/>
            <a:ext cx="8596668" cy="1320800"/>
          </a:xfrm>
        </p:spPr>
        <p:txBody>
          <a:bodyPr/>
          <a:lstStyle/>
          <a:p>
            <a:pPr algn="ctr"/>
            <a:r>
              <a:rPr lang="en-US" dirty="0" smtClean="0"/>
              <a:t>Colorado Visual and Performing Arts Education Survey</a:t>
            </a:r>
            <a:endParaRPr lang="en-US" dirty="0"/>
          </a:p>
        </p:txBody>
      </p:sp>
      <p:pic>
        <p:nvPicPr>
          <p:cNvPr id="2" name="Picture 1"/>
          <p:cNvPicPr>
            <a:picLocks noChangeAspect="1"/>
          </p:cNvPicPr>
          <p:nvPr/>
        </p:nvPicPr>
        <p:blipFill>
          <a:blip r:embed="rId3"/>
          <a:stretch>
            <a:fillRect/>
          </a:stretch>
        </p:blipFill>
        <p:spPr>
          <a:xfrm>
            <a:off x="1007370" y="1353923"/>
            <a:ext cx="7040915" cy="3339067"/>
          </a:xfrm>
          <a:prstGeom prst="rect">
            <a:avLst/>
          </a:prstGeom>
        </p:spPr>
      </p:pic>
      <p:sp>
        <p:nvSpPr>
          <p:cNvPr id="7" name="TextBox 6"/>
          <p:cNvSpPr txBox="1"/>
          <p:nvPr/>
        </p:nvSpPr>
        <p:spPr>
          <a:xfrm>
            <a:off x="1140505" y="4642984"/>
            <a:ext cx="8196375" cy="1200329"/>
          </a:xfrm>
          <a:prstGeom prst="rect">
            <a:avLst/>
          </a:prstGeom>
          <a:noFill/>
        </p:spPr>
        <p:txBody>
          <a:bodyPr wrap="square" rtlCol="0">
            <a:spAutoFit/>
          </a:bodyPr>
          <a:lstStyle/>
          <a:p>
            <a:pPr algn="ct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These percentages contrast with the 2008 study, when 94% of Elementary School students, 66% of Middle School students, and 47% of High School students received at least some formal arts education, showing an increase at all grade levels.  </a:t>
            </a: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56380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7374" y="1988838"/>
            <a:ext cx="4381500" cy="3333750"/>
          </a:xfrm>
        </p:spPr>
      </p:pic>
      <p:sp>
        <p:nvSpPr>
          <p:cNvPr id="5" name="Title 1"/>
          <p:cNvSpPr>
            <a:spLocks noGrp="1"/>
          </p:cNvSpPr>
          <p:nvPr>
            <p:ph type="title"/>
          </p:nvPr>
        </p:nvSpPr>
        <p:spPr>
          <a:xfrm>
            <a:off x="654849" y="332282"/>
            <a:ext cx="8596668" cy="1320800"/>
          </a:xfrm>
        </p:spPr>
        <p:txBody>
          <a:bodyPr/>
          <a:lstStyle/>
          <a:p>
            <a:pPr algn="ctr"/>
            <a:r>
              <a:rPr lang="en-US" dirty="0" smtClean="0"/>
              <a:t>Colorado Visual and Performing Arts Education Survey</a:t>
            </a:r>
            <a:endParaRPr lang="en-US" dirty="0"/>
          </a:p>
        </p:txBody>
      </p:sp>
      <p:sp>
        <p:nvSpPr>
          <p:cNvPr id="2" name="TextBox 1"/>
          <p:cNvSpPr txBox="1"/>
          <p:nvPr/>
        </p:nvSpPr>
        <p:spPr>
          <a:xfrm>
            <a:off x="654848" y="1708879"/>
            <a:ext cx="4424357" cy="3693319"/>
          </a:xfrm>
          <a:prstGeom prst="rect">
            <a:avLst/>
          </a:prstGeom>
          <a:noFill/>
        </p:spPr>
        <p:txBody>
          <a:bodyPr wrap="square" rtlCol="0">
            <a:spAutoFit/>
          </a:bodyPr>
          <a:lstStyle/>
          <a:p>
            <a:r>
              <a:rPr lang="en-US" sz="2400" b="1" dirty="0" smtClean="0"/>
              <a:t>Instruction Time Per Week:</a:t>
            </a:r>
          </a:p>
          <a:p>
            <a:r>
              <a:rPr lang="en-US" sz="2400" dirty="0"/>
              <a:t>How many minutes per day do your students receive instruction (all academic disciplines, not just art)?</a:t>
            </a:r>
          </a:p>
          <a:p>
            <a:endParaRPr lang="en-US" sz="2400" dirty="0"/>
          </a:p>
          <a:p>
            <a:pPr marL="457200"/>
            <a:r>
              <a:rPr lang="en-US" sz="2400" dirty="0" smtClean="0"/>
              <a:t>Colorado </a:t>
            </a:r>
            <a:r>
              <a:rPr lang="en-US" sz="2400" dirty="0"/>
              <a:t>K-12 schools provide 359 minutes of instruction </a:t>
            </a:r>
            <a:r>
              <a:rPr lang="en-US" sz="2400" i="1" dirty="0"/>
              <a:t>per </a:t>
            </a:r>
            <a:r>
              <a:rPr lang="en-US" sz="2400" i="1" dirty="0" smtClean="0"/>
              <a:t>day.</a:t>
            </a:r>
            <a:endParaRPr lang="en-US" sz="2400" i="1" dirty="0"/>
          </a:p>
          <a:p>
            <a:endParaRPr lang="en-US" dirty="0"/>
          </a:p>
        </p:txBody>
      </p:sp>
    </p:spTree>
    <p:extLst>
      <p:ext uri="{BB962C8B-B14F-4D97-AF65-F5344CB8AC3E}">
        <p14:creationId xmlns:p14="http://schemas.microsoft.com/office/powerpoint/2010/main" val="2957217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6421" y="3033619"/>
            <a:ext cx="6477000" cy="2381250"/>
          </a:xfrm>
        </p:spPr>
      </p:pic>
      <p:sp>
        <p:nvSpPr>
          <p:cNvPr id="5" name="TextBox 4"/>
          <p:cNvSpPr txBox="1"/>
          <p:nvPr/>
        </p:nvSpPr>
        <p:spPr>
          <a:xfrm>
            <a:off x="3297134" y="5559035"/>
            <a:ext cx="3286125" cy="369332"/>
          </a:xfrm>
          <a:prstGeom prst="rect">
            <a:avLst/>
          </a:prstGeom>
          <a:noFill/>
        </p:spPr>
        <p:txBody>
          <a:bodyPr wrap="square" rtlCol="0">
            <a:spAutoFit/>
          </a:bodyPr>
          <a:lstStyle/>
          <a:p>
            <a:r>
              <a:rPr lang="en-US" dirty="0" smtClean="0"/>
              <a:t>Denver Skyline, CO 2014</a:t>
            </a:r>
            <a:endParaRPr lang="en-US" dirty="0"/>
          </a:p>
        </p:txBody>
      </p:sp>
      <p:sp>
        <p:nvSpPr>
          <p:cNvPr id="6" name="Title 1"/>
          <p:cNvSpPr>
            <a:spLocks noGrp="1"/>
          </p:cNvSpPr>
          <p:nvPr>
            <p:ph type="title"/>
          </p:nvPr>
        </p:nvSpPr>
        <p:spPr>
          <a:xfrm>
            <a:off x="699819" y="268288"/>
            <a:ext cx="8596668" cy="1320800"/>
          </a:xfrm>
        </p:spPr>
        <p:txBody>
          <a:bodyPr/>
          <a:lstStyle/>
          <a:p>
            <a:pPr algn="ctr"/>
            <a:r>
              <a:rPr lang="en-US" dirty="0" smtClean="0"/>
              <a:t>Colorado Visual and Performing Arts Education Survey</a:t>
            </a:r>
            <a:endParaRPr lang="en-US" dirty="0"/>
          </a:p>
        </p:txBody>
      </p:sp>
      <p:sp>
        <p:nvSpPr>
          <p:cNvPr id="2" name="TextBox 1"/>
          <p:cNvSpPr txBox="1"/>
          <p:nvPr/>
        </p:nvSpPr>
        <p:spPr>
          <a:xfrm>
            <a:off x="1259174" y="1708879"/>
            <a:ext cx="7824865" cy="1477328"/>
          </a:xfrm>
          <a:prstGeom prst="rect">
            <a:avLst/>
          </a:prstGeom>
          <a:noFill/>
        </p:spPr>
        <p:txBody>
          <a:bodyPr wrap="square" rtlCol="0">
            <a:spAutoFit/>
          </a:bodyPr>
          <a:lstStyle/>
          <a:p>
            <a:r>
              <a:rPr lang="en-US" sz="2400" b="1" dirty="0"/>
              <a:t>For students who receive art instruction (any arts discipline), how many minutes do they receive each week?</a:t>
            </a:r>
          </a:p>
          <a:p>
            <a:endParaRPr lang="en-US" dirty="0"/>
          </a:p>
        </p:txBody>
      </p:sp>
    </p:spTree>
    <p:extLst>
      <p:ext uri="{BB962C8B-B14F-4D97-AF65-F5344CB8AC3E}">
        <p14:creationId xmlns:p14="http://schemas.microsoft.com/office/powerpoint/2010/main" val="2209225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0605" y="2004218"/>
            <a:ext cx="2579028" cy="3881438"/>
          </a:xfrm>
        </p:spPr>
      </p:pic>
      <p:sp>
        <p:nvSpPr>
          <p:cNvPr id="5" name="TextBox 4"/>
          <p:cNvSpPr txBox="1"/>
          <p:nvPr/>
        </p:nvSpPr>
        <p:spPr>
          <a:xfrm>
            <a:off x="5972175" y="5950744"/>
            <a:ext cx="2571750" cy="369332"/>
          </a:xfrm>
          <a:prstGeom prst="rect">
            <a:avLst/>
          </a:prstGeom>
          <a:noFill/>
        </p:spPr>
        <p:txBody>
          <a:bodyPr wrap="square" rtlCol="0">
            <a:spAutoFit/>
          </a:bodyPr>
          <a:lstStyle/>
          <a:p>
            <a:r>
              <a:rPr lang="en-US" dirty="0" smtClean="0"/>
              <a:t>Colorado State Capitol</a:t>
            </a:r>
            <a:endParaRPr lang="en-US" dirty="0"/>
          </a:p>
        </p:txBody>
      </p:sp>
      <p:sp>
        <p:nvSpPr>
          <p:cNvPr id="6" name="Title 1"/>
          <p:cNvSpPr>
            <a:spLocks noGrp="1"/>
          </p:cNvSpPr>
          <p:nvPr>
            <p:ph type="title"/>
          </p:nvPr>
        </p:nvSpPr>
        <p:spPr>
          <a:xfrm>
            <a:off x="677334" y="609600"/>
            <a:ext cx="8596668" cy="1320800"/>
          </a:xfrm>
        </p:spPr>
        <p:txBody>
          <a:bodyPr/>
          <a:lstStyle/>
          <a:p>
            <a:pPr algn="ctr"/>
            <a:r>
              <a:rPr lang="en-US" dirty="0" smtClean="0"/>
              <a:t>Colorado Visual and Performing Arts Education Survey</a:t>
            </a:r>
            <a:endParaRPr lang="en-US" dirty="0"/>
          </a:p>
        </p:txBody>
      </p:sp>
      <p:sp>
        <p:nvSpPr>
          <p:cNvPr id="3" name="TextBox 2"/>
          <p:cNvSpPr txBox="1"/>
          <p:nvPr/>
        </p:nvSpPr>
        <p:spPr>
          <a:xfrm>
            <a:off x="801974" y="1930400"/>
            <a:ext cx="4954249" cy="984885"/>
          </a:xfrm>
          <a:prstGeom prst="rect">
            <a:avLst/>
          </a:prstGeom>
          <a:noFill/>
        </p:spPr>
        <p:txBody>
          <a:bodyPr wrap="square" rtlCol="0">
            <a:spAutoFit/>
          </a:bodyPr>
          <a:lstStyle/>
          <a:p>
            <a:r>
              <a:rPr lang="en-US" sz="2000" b="1" dirty="0" smtClean="0"/>
              <a:t>Minutes of Elementary School Arts Instruction</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54903007"/>
              </p:ext>
            </p:extLst>
          </p:nvPr>
        </p:nvGraphicFramePr>
        <p:xfrm>
          <a:off x="877757" y="2915285"/>
          <a:ext cx="4878466" cy="1483360"/>
        </p:xfrm>
        <a:graphic>
          <a:graphicData uri="http://schemas.openxmlformats.org/drawingml/2006/table">
            <a:tbl>
              <a:tblPr firstRow="1" bandRow="1">
                <a:tableStyleId>{C083E6E3-FA7D-4D7B-A595-EF9225AFEA82}</a:tableStyleId>
              </a:tblPr>
              <a:tblGrid>
                <a:gridCol w="2439233"/>
                <a:gridCol w="2439233"/>
              </a:tblGrid>
              <a:tr h="370840">
                <a:tc>
                  <a:txBody>
                    <a:bodyPr/>
                    <a:lstStyle/>
                    <a:p>
                      <a:r>
                        <a:rPr lang="en-US" b="0" dirty="0" smtClean="0"/>
                        <a:t>60 minutes or less</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t>25% (20% 2008)</a:t>
                      </a:r>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61 to 120 minutes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39% (30% 2008)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121 to 180 minutes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21% (30% 2008)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181 minutes or more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15% (20% 2008)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70149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1876" y="1173162"/>
            <a:ext cx="3028950" cy="15144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981" y="2687637"/>
            <a:ext cx="3919046" cy="2841308"/>
          </a:xfrm>
          <a:prstGeom prst="rect">
            <a:avLst/>
          </a:prstGeom>
        </p:spPr>
      </p:pic>
      <p:sp>
        <p:nvSpPr>
          <p:cNvPr id="6" name="Title 1"/>
          <p:cNvSpPr>
            <a:spLocks noGrp="1"/>
          </p:cNvSpPr>
          <p:nvPr>
            <p:ph type="title"/>
          </p:nvPr>
        </p:nvSpPr>
        <p:spPr>
          <a:xfrm>
            <a:off x="677334" y="609600"/>
            <a:ext cx="8596668" cy="1320800"/>
          </a:xfrm>
        </p:spPr>
        <p:txBody>
          <a:bodyPr/>
          <a:lstStyle/>
          <a:p>
            <a:pPr algn="ctr"/>
            <a:r>
              <a:rPr lang="en-US" dirty="0" smtClean="0"/>
              <a:t>Colorado Visual and Performing Arts Education Survey</a:t>
            </a:r>
            <a:endParaRPr lang="en-US" dirty="0"/>
          </a:p>
        </p:txBody>
      </p:sp>
      <p:sp>
        <p:nvSpPr>
          <p:cNvPr id="2" name="TextBox 1"/>
          <p:cNvSpPr txBox="1"/>
          <p:nvPr/>
        </p:nvSpPr>
        <p:spPr>
          <a:xfrm>
            <a:off x="997706" y="2687637"/>
            <a:ext cx="4422099" cy="2554545"/>
          </a:xfrm>
          <a:prstGeom prst="rect">
            <a:avLst/>
          </a:prstGeom>
          <a:noFill/>
        </p:spPr>
        <p:txBody>
          <a:bodyPr wrap="square" rtlCol="0">
            <a:spAutoFit/>
          </a:bodyPr>
          <a:lstStyle/>
          <a:p>
            <a:r>
              <a:rPr lang="en-US" sz="2000" b="1" dirty="0"/>
              <a:t>On average </a:t>
            </a:r>
            <a:r>
              <a:rPr lang="en-US" sz="2000" b="1" dirty="0" smtClean="0"/>
              <a:t>Colorado </a:t>
            </a:r>
            <a:r>
              <a:rPr lang="en-US" sz="2000" b="1" dirty="0"/>
              <a:t>Elementary students are receiving 118 minutes of formal arts education per </a:t>
            </a:r>
            <a:r>
              <a:rPr lang="en-US" sz="2000" b="1" dirty="0" smtClean="0"/>
              <a:t>week, down </a:t>
            </a:r>
            <a:r>
              <a:rPr lang="en-US" sz="2000" b="1" dirty="0"/>
              <a:t>from 120 minutes in </a:t>
            </a:r>
            <a:r>
              <a:rPr lang="en-US" sz="2000" b="1" dirty="0" smtClean="0"/>
              <a:t>2008.</a:t>
            </a:r>
            <a:endParaRPr lang="en-US" sz="2000" b="1" dirty="0"/>
          </a:p>
          <a:p>
            <a:endParaRPr lang="en-US" sz="2000" b="1" dirty="0"/>
          </a:p>
          <a:p>
            <a:r>
              <a:rPr lang="en-US" sz="2000" b="1" dirty="0"/>
              <a:t>In 2014 more students are receiving either 60 minutes or less or from 61-120 minutes per </a:t>
            </a:r>
            <a:r>
              <a:rPr lang="en-US" sz="2000" b="1" dirty="0" smtClean="0"/>
              <a:t>week.  </a:t>
            </a:r>
            <a:endParaRPr lang="en-US" sz="2000" b="1" dirty="0"/>
          </a:p>
        </p:txBody>
      </p:sp>
      <p:sp>
        <p:nvSpPr>
          <p:cNvPr id="7" name="TextBox 6"/>
          <p:cNvSpPr txBox="1"/>
          <p:nvPr/>
        </p:nvSpPr>
        <p:spPr>
          <a:xfrm>
            <a:off x="5832428" y="5629953"/>
            <a:ext cx="3587845" cy="369332"/>
          </a:xfrm>
          <a:prstGeom prst="rect">
            <a:avLst/>
          </a:prstGeom>
          <a:noFill/>
        </p:spPr>
        <p:txBody>
          <a:bodyPr wrap="square" rtlCol="0">
            <a:spAutoFit/>
          </a:bodyPr>
          <a:lstStyle/>
          <a:p>
            <a:r>
              <a:rPr lang="en-US" dirty="0" smtClean="0"/>
              <a:t>“Lord of the Flies” 2014 Season</a:t>
            </a:r>
            <a:endParaRPr lang="en-US" dirty="0"/>
          </a:p>
        </p:txBody>
      </p:sp>
    </p:spTree>
    <p:extLst>
      <p:ext uri="{BB962C8B-B14F-4D97-AF65-F5344CB8AC3E}">
        <p14:creationId xmlns:p14="http://schemas.microsoft.com/office/powerpoint/2010/main" val="3965015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1450" y="1930400"/>
            <a:ext cx="3939026" cy="2639148"/>
          </a:xfrm>
        </p:spPr>
      </p:pic>
      <p:sp>
        <p:nvSpPr>
          <p:cNvPr id="5" name="TextBox 4"/>
          <p:cNvSpPr txBox="1"/>
          <p:nvPr/>
        </p:nvSpPr>
        <p:spPr>
          <a:xfrm>
            <a:off x="5193170" y="4683645"/>
            <a:ext cx="4949784" cy="369332"/>
          </a:xfrm>
          <a:prstGeom prst="rect">
            <a:avLst/>
          </a:prstGeom>
          <a:noFill/>
        </p:spPr>
        <p:txBody>
          <a:bodyPr wrap="square" rtlCol="0">
            <a:spAutoFit/>
          </a:bodyPr>
          <a:lstStyle/>
          <a:p>
            <a:r>
              <a:rPr lang="en-US" dirty="0" smtClean="0"/>
              <a:t>Museum of Contemporary Art, Denver, CO</a:t>
            </a:r>
            <a:endParaRPr lang="en-US" dirty="0"/>
          </a:p>
        </p:txBody>
      </p:sp>
      <p:sp>
        <p:nvSpPr>
          <p:cNvPr id="6" name="Title 1"/>
          <p:cNvSpPr>
            <a:spLocks noGrp="1"/>
          </p:cNvSpPr>
          <p:nvPr>
            <p:ph type="title"/>
          </p:nvPr>
        </p:nvSpPr>
        <p:spPr>
          <a:xfrm>
            <a:off x="677334" y="609600"/>
            <a:ext cx="8596668" cy="1320800"/>
          </a:xfrm>
        </p:spPr>
        <p:txBody>
          <a:bodyPr/>
          <a:lstStyle/>
          <a:p>
            <a:pPr algn="ctr"/>
            <a:r>
              <a:rPr lang="en-US" dirty="0" smtClean="0"/>
              <a:t>Colorado Visual and Performing Arts Education Survey</a:t>
            </a:r>
            <a:endParaRPr lang="en-US" dirty="0"/>
          </a:p>
        </p:txBody>
      </p:sp>
      <p:sp>
        <p:nvSpPr>
          <p:cNvPr id="2" name="TextBox 1"/>
          <p:cNvSpPr txBox="1"/>
          <p:nvPr/>
        </p:nvSpPr>
        <p:spPr>
          <a:xfrm>
            <a:off x="1011836" y="2213027"/>
            <a:ext cx="4317167" cy="3108543"/>
          </a:xfrm>
          <a:prstGeom prst="rect">
            <a:avLst/>
          </a:prstGeom>
          <a:noFill/>
        </p:spPr>
        <p:txBody>
          <a:bodyPr wrap="square" rtlCol="0">
            <a:spAutoFit/>
          </a:bodyPr>
          <a:lstStyle/>
          <a:p>
            <a:r>
              <a:rPr lang="en-US" sz="2000" b="1" dirty="0" smtClean="0"/>
              <a:t>Grade Point Average Inclusion:</a:t>
            </a:r>
          </a:p>
          <a:p>
            <a:pPr lvl="0" eaLnBrk="0" fontAlgn="base" hangingPunct="0">
              <a:spcBef>
                <a:spcPct val="0"/>
              </a:spcBef>
              <a:spcAft>
                <a:spcPct val="0"/>
              </a:spcAft>
              <a:tabLst>
                <a:tab pos="1828800" algn="l"/>
                <a:tab pos="3200400" algn="dec"/>
              </a:tabLst>
            </a:pPr>
            <a:r>
              <a:rPr lang="en-US" altLang="en-US" sz="2000" dirty="0">
                <a:solidFill>
                  <a:srgbClr val="000000"/>
                </a:solidFill>
                <a:ea typeface="Calibri" panose="020F0502020204030204" pitchFamily="34" charset="0"/>
                <a:cs typeface="Times New Roman" panose="02020603050405020304" pitchFamily="18" charset="0"/>
              </a:rPr>
              <a:t>Is student performance in arts classes used in the calculation </a:t>
            </a:r>
          </a:p>
          <a:p>
            <a:pPr lvl="0" eaLnBrk="0" fontAlgn="base" hangingPunct="0">
              <a:spcBef>
                <a:spcPct val="0"/>
              </a:spcBef>
              <a:spcAft>
                <a:spcPct val="0"/>
              </a:spcAft>
              <a:tabLst>
                <a:tab pos="1828800" algn="l"/>
                <a:tab pos="3200400" algn="dec"/>
              </a:tabLst>
            </a:pPr>
            <a:r>
              <a:rPr lang="en-US" altLang="en-US" sz="2000" dirty="0">
                <a:solidFill>
                  <a:srgbClr val="000000"/>
                </a:solidFill>
                <a:ea typeface="Calibri" panose="020F0502020204030204" pitchFamily="34" charset="0"/>
                <a:cs typeface="Times New Roman" panose="02020603050405020304" pitchFamily="18" charset="0"/>
              </a:rPr>
              <a:t>of grade point average or class rank? </a:t>
            </a:r>
            <a:endParaRPr lang="en-US" altLang="en-US" sz="2000" dirty="0"/>
          </a:p>
          <a:p>
            <a:pPr lvl="0" eaLnBrk="0" fontAlgn="base" hangingPunct="0">
              <a:spcBef>
                <a:spcPct val="0"/>
              </a:spcBef>
              <a:spcAft>
                <a:spcPct val="0"/>
              </a:spcAft>
              <a:tabLst>
                <a:tab pos="914400" algn="l"/>
                <a:tab pos="3200400" algn="dec"/>
              </a:tabLst>
            </a:pPr>
            <a:r>
              <a:rPr lang="en-US" altLang="en-US" sz="2000" dirty="0">
                <a:solidFill>
                  <a:srgbClr val="000000"/>
                </a:solidFill>
                <a:ea typeface="Calibri" panose="020F0502020204030204" pitchFamily="34" charset="0"/>
                <a:cs typeface="Times New Roman" panose="02020603050405020304" pitchFamily="18" charset="0"/>
              </a:rPr>
              <a:t>	Yes:	</a:t>
            </a:r>
            <a:r>
              <a:rPr lang="en-US" altLang="en-US" sz="2000" dirty="0" smtClean="0">
                <a:solidFill>
                  <a:srgbClr val="000000"/>
                </a:solidFill>
                <a:ea typeface="Calibri" panose="020F0502020204030204" pitchFamily="34" charset="0"/>
                <a:cs typeface="Times New Roman" panose="02020603050405020304" pitchFamily="18" charset="0"/>
              </a:rPr>
              <a:t>77</a:t>
            </a:r>
            <a:r>
              <a:rPr lang="en-US" altLang="en-US" sz="2000" dirty="0">
                <a:solidFill>
                  <a:srgbClr val="000000"/>
                </a:solidFill>
                <a:ea typeface="Calibri" panose="020F0502020204030204" pitchFamily="34" charset="0"/>
                <a:cs typeface="Times New Roman" panose="02020603050405020304" pitchFamily="18" charset="0"/>
              </a:rPr>
              <a:t>%</a:t>
            </a:r>
            <a:endParaRPr lang="en-US" altLang="en-US" sz="2000" dirty="0"/>
          </a:p>
          <a:p>
            <a:pPr lvl="0" eaLnBrk="0" fontAlgn="base" hangingPunct="0">
              <a:spcBef>
                <a:spcPct val="0"/>
              </a:spcBef>
              <a:spcAft>
                <a:spcPct val="0"/>
              </a:spcAft>
              <a:tabLst>
                <a:tab pos="914400" algn="l"/>
                <a:tab pos="3200400" algn="dec"/>
              </a:tabLst>
            </a:pPr>
            <a:r>
              <a:rPr lang="en-US" altLang="en-US" sz="2000" dirty="0">
                <a:solidFill>
                  <a:srgbClr val="000000"/>
                </a:solidFill>
                <a:ea typeface="Calibri" panose="020F0502020204030204" pitchFamily="34" charset="0"/>
                <a:cs typeface="Times New Roman" panose="02020603050405020304" pitchFamily="18" charset="0"/>
              </a:rPr>
              <a:t>	No:     	</a:t>
            </a:r>
            <a:r>
              <a:rPr lang="en-US" altLang="en-US" sz="2000" dirty="0" smtClean="0">
                <a:solidFill>
                  <a:srgbClr val="000000"/>
                </a:solidFill>
                <a:ea typeface="Calibri" panose="020F0502020204030204" pitchFamily="34" charset="0"/>
                <a:cs typeface="Times New Roman" panose="02020603050405020304" pitchFamily="18" charset="0"/>
              </a:rPr>
              <a:t>17</a:t>
            </a:r>
            <a:r>
              <a:rPr lang="en-US" altLang="en-US" sz="2000" dirty="0">
                <a:solidFill>
                  <a:srgbClr val="000000"/>
                </a:solidFill>
                <a:ea typeface="Calibri" panose="020F0502020204030204" pitchFamily="34" charset="0"/>
                <a:cs typeface="Times New Roman" panose="02020603050405020304" pitchFamily="18" charset="0"/>
              </a:rPr>
              <a:t>%</a:t>
            </a:r>
            <a:endParaRPr lang="en-US" altLang="en-US" sz="2000" dirty="0"/>
          </a:p>
          <a:p>
            <a:pPr lvl="0" eaLnBrk="0" fontAlgn="base" hangingPunct="0">
              <a:spcBef>
                <a:spcPct val="0"/>
              </a:spcBef>
              <a:spcAft>
                <a:spcPct val="0"/>
              </a:spcAft>
              <a:tabLst>
                <a:tab pos="914400" algn="l"/>
                <a:tab pos="3200400" algn="dec"/>
              </a:tabLst>
            </a:pPr>
            <a:r>
              <a:rPr lang="en-US" altLang="en-US" sz="2000" dirty="0">
                <a:solidFill>
                  <a:srgbClr val="000000"/>
                </a:solidFill>
                <a:ea typeface="Calibri" panose="020F0502020204030204" pitchFamily="34" charset="0"/>
                <a:cs typeface="Times New Roman" panose="02020603050405020304" pitchFamily="18" charset="0"/>
              </a:rPr>
              <a:t>	Don’t know:	6%</a:t>
            </a:r>
            <a:endParaRPr lang="en-US" altLang="en-US" sz="2000" dirty="0"/>
          </a:p>
          <a:p>
            <a:pPr lvl="0" eaLnBrk="0" fontAlgn="base" hangingPunct="0">
              <a:spcBef>
                <a:spcPct val="0"/>
              </a:spcBef>
              <a:spcAft>
                <a:spcPct val="0"/>
              </a:spcAft>
              <a:tabLst>
                <a:tab pos="1828800" algn="l"/>
                <a:tab pos="3200400" algn="dec"/>
              </a:tabLst>
            </a:pPr>
            <a:endParaRPr lang="en-US" altLang="en-US"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75260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9424" y="1978689"/>
            <a:ext cx="4534578" cy="3019593"/>
          </a:xfrm>
        </p:spPr>
      </p:pic>
      <p:sp>
        <p:nvSpPr>
          <p:cNvPr id="5" name="TextBox 4"/>
          <p:cNvSpPr txBox="1"/>
          <p:nvPr/>
        </p:nvSpPr>
        <p:spPr>
          <a:xfrm>
            <a:off x="4739424" y="5046571"/>
            <a:ext cx="5386388" cy="369332"/>
          </a:xfrm>
          <a:prstGeom prst="rect">
            <a:avLst/>
          </a:prstGeom>
          <a:noFill/>
        </p:spPr>
        <p:txBody>
          <a:bodyPr wrap="square" rtlCol="0">
            <a:spAutoFit/>
          </a:bodyPr>
          <a:lstStyle/>
          <a:p>
            <a:r>
              <a:rPr lang="en-US" dirty="0" smtClean="0"/>
              <a:t>Chalk Drawings, Larimer Square, Denver, CO</a:t>
            </a:r>
            <a:endParaRPr lang="en-US" dirty="0"/>
          </a:p>
        </p:txBody>
      </p:sp>
      <p:sp>
        <p:nvSpPr>
          <p:cNvPr id="6" name="Title 1"/>
          <p:cNvSpPr>
            <a:spLocks noGrp="1"/>
          </p:cNvSpPr>
          <p:nvPr>
            <p:ph type="title"/>
          </p:nvPr>
        </p:nvSpPr>
        <p:spPr>
          <a:xfrm>
            <a:off x="677334" y="609600"/>
            <a:ext cx="8596668" cy="1320800"/>
          </a:xfrm>
        </p:spPr>
        <p:txBody>
          <a:bodyPr/>
          <a:lstStyle/>
          <a:p>
            <a:pPr algn="ctr"/>
            <a:r>
              <a:rPr lang="en-US" dirty="0" smtClean="0"/>
              <a:t>Colorado Visual and Performing Arts Education Survey</a:t>
            </a:r>
            <a:endParaRPr lang="en-US" dirty="0"/>
          </a:p>
        </p:txBody>
      </p:sp>
      <p:sp>
        <p:nvSpPr>
          <p:cNvPr id="2" name="TextBox 1"/>
          <p:cNvSpPr txBox="1"/>
          <p:nvPr/>
        </p:nvSpPr>
        <p:spPr>
          <a:xfrm>
            <a:off x="677335" y="2256020"/>
            <a:ext cx="4149498" cy="2523768"/>
          </a:xfrm>
          <a:prstGeom prst="rect">
            <a:avLst/>
          </a:prstGeom>
          <a:noFill/>
        </p:spPr>
        <p:txBody>
          <a:bodyPr wrap="square" rtlCol="0">
            <a:spAutoFit/>
          </a:bodyPr>
          <a:lstStyle/>
          <a:p>
            <a:r>
              <a:rPr lang="en-US" sz="2000" b="1" dirty="0" smtClean="0"/>
              <a:t>Graduation Requirement Inclusion:</a:t>
            </a:r>
          </a:p>
          <a:p>
            <a:pPr lvl="0" eaLnBrk="0" fontAlgn="base" hangingPunct="0">
              <a:spcBef>
                <a:spcPct val="0"/>
              </a:spcBef>
              <a:spcAft>
                <a:spcPct val="0"/>
              </a:spcAft>
              <a:tabLst>
                <a:tab pos="1828800" algn="l"/>
                <a:tab pos="3200400" algn="dec"/>
              </a:tabLst>
            </a:pPr>
            <a:r>
              <a:rPr lang="en-US" alt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are the local graduation requirements for the arts?</a:t>
            </a:r>
            <a:endParaRPr lang="en-US" altLang="en-US" sz="2000" dirty="0"/>
          </a:p>
          <a:p>
            <a:pPr lvl="0" eaLnBrk="0" fontAlgn="base" hangingPunct="0">
              <a:spcBef>
                <a:spcPct val="0"/>
              </a:spcBef>
              <a:spcAft>
                <a:spcPct val="0"/>
              </a:spcAft>
              <a:tabLst>
                <a:tab pos="914400" algn="l"/>
                <a:tab pos="3200400" algn="dec"/>
              </a:tabLst>
            </a:pPr>
            <a:r>
              <a:rPr lang="en-US" alt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1-2 credits:	67%</a:t>
            </a:r>
            <a:endParaRPr lang="en-US" altLang="en-US" sz="2000" dirty="0"/>
          </a:p>
          <a:p>
            <a:pPr lvl="0" eaLnBrk="0" fontAlgn="base" hangingPunct="0">
              <a:spcBef>
                <a:spcPct val="0"/>
              </a:spcBef>
              <a:spcAft>
                <a:spcPct val="0"/>
              </a:spcAft>
              <a:tabLst>
                <a:tab pos="914400" algn="l"/>
                <a:tab pos="3200400" algn="dec"/>
              </a:tabLst>
            </a:pPr>
            <a:r>
              <a:rPr lang="en-US" alt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altLang="en-US"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0 credits:</a:t>
            </a:r>
            <a:r>
              <a:rPr lang="en-US" alt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30%</a:t>
            </a:r>
            <a:endParaRPr lang="en-US" altLang="en-US" sz="2000" dirty="0"/>
          </a:p>
          <a:p>
            <a:pPr lvl="0" eaLnBrk="0" fontAlgn="base" hangingPunct="0">
              <a:spcBef>
                <a:spcPct val="0"/>
              </a:spcBef>
              <a:spcAft>
                <a:spcPct val="0"/>
              </a:spcAft>
              <a:tabLst>
                <a:tab pos="914400" algn="l"/>
                <a:tab pos="3200400" algn="dec"/>
              </a:tabLst>
            </a:pPr>
            <a:r>
              <a:rPr lang="en-US" alt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Don’t </a:t>
            </a:r>
            <a:r>
              <a:rPr lang="en-US" altLang="en-US"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know:</a:t>
            </a:r>
            <a:r>
              <a:rPr lang="en-US" alt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3%</a:t>
            </a:r>
            <a:endParaRPr lang="en-US" altLang="en-US" sz="2000" dirty="0"/>
          </a:p>
          <a:p>
            <a:endParaRPr lang="en-US" dirty="0"/>
          </a:p>
        </p:txBody>
      </p:sp>
    </p:spTree>
    <p:extLst>
      <p:ext uri="{BB962C8B-B14F-4D97-AF65-F5344CB8AC3E}">
        <p14:creationId xmlns:p14="http://schemas.microsoft.com/office/powerpoint/2010/main" val="730245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1502" y="2137568"/>
            <a:ext cx="4762500" cy="3171825"/>
          </a:xfrm>
        </p:spPr>
      </p:pic>
      <p:sp>
        <p:nvSpPr>
          <p:cNvPr id="5" name="TextBox 4"/>
          <p:cNvSpPr txBox="1"/>
          <p:nvPr/>
        </p:nvSpPr>
        <p:spPr>
          <a:xfrm>
            <a:off x="4900613" y="5331895"/>
            <a:ext cx="4257675" cy="369332"/>
          </a:xfrm>
          <a:prstGeom prst="rect">
            <a:avLst/>
          </a:prstGeom>
          <a:noFill/>
        </p:spPr>
        <p:txBody>
          <a:bodyPr wrap="square" rtlCol="0">
            <a:spAutoFit/>
          </a:bodyPr>
          <a:lstStyle/>
          <a:p>
            <a:r>
              <a:rPr lang="en-US" dirty="0" smtClean="0"/>
              <a:t>Red Rocks Amphitheatre, CO</a:t>
            </a:r>
            <a:endParaRPr lang="en-US" dirty="0"/>
          </a:p>
        </p:txBody>
      </p:sp>
      <p:sp>
        <p:nvSpPr>
          <p:cNvPr id="6" name="Title 1"/>
          <p:cNvSpPr>
            <a:spLocks noGrp="1"/>
          </p:cNvSpPr>
          <p:nvPr>
            <p:ph type="title"/>
          </p:nvPr>
        </p:nvSpPr>
        <p:spPr>
          <a:xfrm>
            <a:off x="677334" y="609600"/>
            <a:ext cx="8596668" cy="1320800"/>
          </a:xfrm>
        </p:spPr>
        <p:txBody>
          <a:bodyPr/>
          <a:lstStyle/>
          <a:p>
            <a:pPr algn="ctr"/>
            <a:r>
              <a:rPr lang="en-US" dirty="0" smtClean="0"/>
              <a:t>Colorado Visual and Performing Arts Education Survey</a:t>
            </a:r>
            <a:endParaRPr lang="en-US" dirty="0"/>
          </a:p>
        </p:txBody>
      </p:sp>
      <p:sp>
        <p:nvSpPr>
          <p:cNvPr id="2" name="TextBox 1"/>
          <p:cNvSpPr txBox="1"/>
          <p:nvPr/>
        </p:nvSpPr>
        <p:spPr>
          <a:xfrm>
            <a:off x="1026826" y="2343929"/>
            <a:ext cx="3320321" cy="3139321"/>
          </a:xfrm>
          <a:prstGeom prst="rect">
            <a:avLst/>
          </a:prstGeom>
          <a:noFill/>
        </p:spPr>
        <p:txBody>
          <a:bodyPr wrap="square" rtlCol="0">
            <a:spAutoFit/>
          </a:bodyPr>
          <a:lstStyle/>
          <a:p>
            <a:r>
              <a:rPr lang="en-US" sz="2000" b="1" dirty="0" smtClean="0"/>
              <a:t>Funding:</a:t>
            </a:r>
          </a:p>
          <a:p>
            <a:r>
              <a:rPr lang="en-US" sz="2000" b="1" dirty="0"/>
              <a:t>How would you describe the total budget allocation for arts education in your school compared to 6 years ago? Would you say it has increased, decreased, or stayed about the same?</a:t>
            </a:r>
          </a:p>
          <a:p>
            <a:endParaRPr lang="en-US" dirty="0"/>
          </a:p>
        </p:txBody>
      </p:sp>
    </p:spTree>
    <p:extLst>
      <p:ext uri="{BB962C8B-B14F-4D97-AF65-F5344CB8AC3E}">
        <p14:creationId xmlns:p14="http://schemas.microsoft.com/office/powerpoint/2010/main" val="2152248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1239" y="117207"/>
            <a:ext cx="8596105" cy="151193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63696729"/>
              </p:ext>
            </p:extLst>
          </p:nvPr>
        </p:nvGraphicFramePr>
        <p:xfrm>
          <a:off x="742950" y="2209631"/>
          <a:ext cx="4457035" cy="2001520"/>
        </p:xfrm>
        <a:graphic>
          <a:graphicData uri="http://schemas.openxmlformats.org/drawingml/2006/table">
            <a:tbl>
              <a:tblPr firstRow="1" bandRow="1">
                <a:tableStyleId>{5C22544A-7EE6-4342-B048-85BDC9FD1C3A}</a:tableStyleId>
              </a:tblPr>
              <a:tblGrid>
                <a:gridCol w="1766301"/>
                <a:gridCol w="824459"/>
                <a:gridCol w="830666"/>
                <a:gridCol w="1035609"/>
              </a:tblGrid>
              <a:tr h="370840">
                <a:tc>
                  <a:txBody>
                    <a:bodyPr/>
                    <a:lstStyle/>
                    <a:p>
                      <a:r>
                        <a:rPr lang="en-US" dirty="0" smtClean="0"/>
                        <a:t>Strata</a:t>
                      </a:r>
                      <a:endParaRPr lang="en-US" dirty="0"/>
                    </a:p>
                  </a:txBody>
                  <a:tcPr/>
                </a:tc>
                <a:tc>
                  <a:txBody>
                    <a:bodyPr/>
                    <a:lstStyle/>
                    <a:p>
                      <a:pPr algn="ctr"/>
                      <a:r>
                        <a:rPr lang="en-US" sz="1600" dirty="0" smtClean="0"/>
                        <a:t>Total</a:t>
                      </a:r>
                      <a:endParaRPr lang="en-US" sz="1600" dirty="0"/>
                    </a:p>
                  </a:txBody>
                  <a:tcPr/>
                </a:tc>
                <a:tc>
                  <a:txBody>
                    <a:bodyPr/>
                    <a:lstStyle/>
                    <a:p>
                      <a:pPr algn="ctr"/>
                      <a:r>
                        <a:rPr lang="en-US" sz="1600" dirty="0" smtClean="0"/>
                        <a:t>Survey</a:t>
                      </a:r>
                      <a:endParaRPr lang="en-US" sz="1600" dirty="0"/>
                    </a:p>
                  </a:txBody>
                  <a:tcPr/>
                </a:tc>
                <a:tc>
                  <a:txBody>
                    <a:bodyPr/>
                    <a:lstStyle/>
                    <a:p>
                      <a:pPr algn="ctr"/>
                      <a:r>
                        <a:rPr lang="en-US" sz="1400" dirty="0" smtClean="0"/>
                        <a:t>Response</a:t>
                      </a:r>
                      <a:r>
                        <a:rPr lang="en-US" sz="1400" baseline="0" dirty="0" smtClean="0"/>
                        <a:t> rate</a:t>
                      </a:r>
                      <a:endParaRPr lang="en-US" sz="1400" dirty="0"/>
                    </a:p>
                  </a:txBody>
                  <a:tcPr/>
                </a:tc>
              </a:tr>
              <a:tr h="370840">
                <a:tc>
                  <a:txBody>
                    <a:bodyPr/>
                    <a:lstStyle/>
                    <a:p>
                      <a:r>
                        <a:rPr lang="en-US" dirty="0" smtClean="0"/>
                        <a:t>Elementary</a:t>
                      </a:r>
                      <a:endParaRPr lang="en-US" dirty="0"/>
                    </a:p>
                  </a:txBody>
                  <a:tcPr/>
                </a:tc>
                <a:tc>
                  <a:txBody>
                    <a:bodyPr/>
                    <a:lstStyle/>
                    <a:p>
                      <a:pPr algn="ctr"/>
                      <a:r>
                        <a:rPr lang="en-US" dirty="0" smtClean="0"/>
                        <a:t>1041</a:t>
                      </a:r>
                      <a:endParaRPr lang="en-US" dirty="0"/>
                    </a:p>
                  </a:txBody>
                  <a:tcPr/>
                </a:tc>
                <a:tc>
                  <a:txBody>
                    <a:bodyPr/>
                    <a:lstStyle/>
                    <a:p>
                      <a:pPr algn="ctr"/>
                      <a:r>
                        <a:rPr lang="en-US" dirty="0" smtClean="0"/>
                        <a:t>295</a:t>
                      </a:r>
                      <a:endParaRPr lang="en-US" dirty="0"/>
                    </a:p>
                  </a:txBody>
                  <a:tcPr/>
                </a:tc>
                <a:tc>
                  <a:txBody>
                    <a:bodyPr/>
                    <a:lstStyle/>
                    <a:p>
                      <a:pPr algn="ctr"/>
                      <a:r>
                        <a:rPr lang="en-US" dirty="0" smtClean="0"/>
                        <a:t>28%</a:t>
                      </a:r>
                      <a:endParaRPr lang="en-US" dirty="0"/>
                    </a:p>
                  </a:txBody>
                  <a:tcPr/>
                </a:tc>
              </a:tr>
              <a:tr h="370840">
                <a:tc>
                  <a:txBody>
                    <a:bodyPr/>
                    <a:lstStyle/>
                    <a:p>
                      <a:r>
                        <a:rPr lang="en-US" sz="1800" dirty="0" smtClean="0"/>
                        <a:t>Middle</a:t>
                      </a:r>
                      <a:endParaRPr lang="en-US" dirty="0"/>
                    </a:p>
                  </a:txBody>
                  <a:tcPr/>
                </a:tc>
                <a:tc>
                  <a:txBody>
                    <a:bodyPr/>
                    <a:lstStyle/>
                    <a:p>
                      <a:pPr algn="ctr"/>
                      <a:r>
                        <a:rPr lang="en-US" dirty="0" smtClean="0"/>
                        <a:t>419</a:t>
                      </a:r>
                      <a:endParaRPr lang="en-US" dirty="0"/>
                    </a:p>
                  </a:txBody>
                  <a:tcPr/>
                </a:tc>
                <a:tc>
                  <a:txBody>
                    <a:bodyPr/>
                    <a:lstStyle/>
                    <a:p>
                      <a:pPr algn="ctr"/>
                      <a:r>
                        <a:rPr lang="en-US" dirty="0" smtClean="0"/>
                        <a:t>192</a:t>
                      </a:r>
                      <a:endParaRPr lang="en-US" dirty="0"/>
                    </a:p>
                  </a:txBody>
                  <a:tcPr/>
                </a:tc>
                <a:tc>
                  <a:txBody>
                    <a:bodyPr/>
                    <a:lstStyle/>
                    <a:p>
                      <a:pPr algn="ctr"/>
                      <a:r>
                        <a:rPr lang="en-US" dirty="0" smtClean="0"/>
                        <a:t>46%</a:t>
                      </a:r>
                      <a:endParaRPr lang="en-US" dirty="0"/>
                    </a:p>
                  </a:txBody>
                  <a:tcPr/>
                </a:tc>
              </a:tr>
              <a:tr h="370840">
                <a:tc>
                  <a:txBody>
                    <a:bodyPr/>
                    <a:lstStyle/>
                    <a:p>
                      <a:r>
                        <a:rPr lang="en-US" sz="1800" dirty="0" smtClean="0"/>
                        <a:t>High School</a:t>
                      </a:r>
                      <a:endParaRPr lang="en-US" dirty="0"/>
                    </a:p>
                  </a:txBody>
                  <a:tcPr/>
                </a:tc>
                <a:tc>
                  <a:txBody>
                    <a:bodyPr/>
                    <a:lstStyle/>
                    <a:p>
                      <a:pPr algn="ctr"/>
                      <a:r>
                        <a:rPr lang="en-US" dirty="0" smtClean="0"/>
                        <a:t>379</a:t>
                      </a:r>
                      <a:endParaRPr lang="en-US" dirty="0"/>
                    </a:p>
                  </a:txBody>
                  <a:tcPr/>
                </a:tc>
                <a:tc>
                  <a:txBody>
                    <a:bodyPr/>
                    <a:lstStyle/>
                    <a:p>
                      <a:pPr algn="ctr"/>
                      <a:r>
                        <a:rPr lang="en-US" dirty="0" smtClean="0"/>
                        <a:t>138</a:t>
                      </a:r>
                      <a:endParaRPr lang="en-US" dirty="0"/>
                    </a:p>
                  </a:txBody>
                  <a:tcPr/>
                </a:tc>
                <a:tc>
                  <a:txBody>
                    <a:bodyPr/>
                    <a:lstStyle/>
                    <a:p>
                      <a:pPr algn="ctr"/>
                      <a:r>
                        <a:rPr lang="en-US" dirty="0" smtClean="0"/>
                        <a:t>36%</a:t>
                      </a:r>
                      <a:endParaRPr lang="en-US" dirty="0"/>
                    </a:p>
                  </a:txBody>
                  <a:tcPr/>
                </a:tc>
              </a:tr>
              <a:tr h="370840">
                <a:tc>
                  <a:txBody>
                    <a:bodyPr/>
                    <a:lstStyle/>
                    <a:p>
                      <a:r>
                        <a:rPr lang="en-US" dirty="0" smtClean="0"/>
                        <a:t>Total</a:t>
                      </a:r>
                      <a:endParaRPr lang="en-US" dirty="0"/>
                    </a:p>
                  </a:txBody>
                  <a:tcPr/>
                </a:tc>
                <a:tc>
                  <a:txBody>
                    <a:bodyPr/>
                    <a:lstStyle/>
                    <a:p>
                      <a:pPr algn="ctr"/>
                      <a:r>
                        <a:rPr lang="en-US" dirty="0" smtClean="0"/>
                        <a:t>1839</a:t>
                      </a:r>
                      <a:endParaRPr lang="en-US" dirty="0"/>
                    </a:p>
                  </a:txBody>
                  <a:tcPr/>
                </a:tc>
                <a:tc>
                  <a:txBody>
                    <a:bodyPr/>
                    <a:lstStyle/>
                    <a:p>
                      <a:pPr algn="ctr"/>
                      <a:r>
                        <a:rPr lang="en-US" dirty="0" smtClean="0"/>
                        <a:t>625</a:t>
                      </a:r>
                      <a:endParaRPr lang="en-US" dirty="0"/>
                    </a:p>
                  </a:txBody>
                  <a:tcPr/>
                </a:tc>
                <a:tc>
                  <a:txBody>
                    <a:bodyPr/>
                    <a:lstStyle/>
                    <a:p>
                      <a:pPr algn="ctr"/>
                      <a:endParaRPr lang="en-US" dirty="0"/>
                    </a:p>
                  </a:txBody>
                  <a:tcPr/>
                </a:tc>
              </a:tr>
            </a:tbl>
          </a:graphicData>
        </a:graphic>
      </p:graphicFrame>
      <p:sp>
        <p:nvSpPr>
          <p:cNvPr id="6" name="TextBox 5"/>
          <p:cNvSpPr txBox="1"/>
          <p:nvPr/>
        </p:nvSpPr>
        <p:spPr>
          <a:xfrm>
            <a:off x="742950" y="1617171"/>
            <a:ext cx="6460761" cy="400110"/>
          </a:xfrm>
          <a:prstGeom prst="rect">
            <a:avLst/>
          </a:prstGeom>
          <a:noFill/>
        </p:spPr>
        <p:txBody>
          <a:bodyPr wrap="square" rtlCol="0">
            <a:spAutoFit/>
          </a:bodyPr>
          <a:lstStyle/>
          <a:p>
            <a:r>
              <a:rPr lang="en-US" sz="2000" b="1" dirty="0" smtClean="0"/>
              <a:t>Colorado 2014 Data</a:t>
            </a:r>
            <a:endParaRPr lang="en-US" sz="2000" b="1" dirty="0"/>
          </a:p>
        </p:txBody>
      </p:sp>
      <p:pic>
        <p:nvPicPr>
          <p:cNvPr id="7" name="Picture 6"/>
          <p:cNvPicPr>
            <a:picLocks noChangeAspect="1"/>
          </p:cNvPicPr>
          <p:nvPr/>
        </p:nvPicPr>
        <p:blipFill>
          <a:blip r:embed="rId4"/>
          <a:stretch>
            <a:fillRect/>
          </a:stretch>
        </p:blipFill>
        <p:spPr>
          <a:xfrm>
            <a:off x="5415080" y="1629146"/>
            <a:ext cx="4243271" cy="2422710"/>
          </a:xfrm>
          <a:prstGeom prst="rect">
            <a:avLst/>
          </a:prstGeom>
        </p:spPr>
      </p:pic>
      <p:sp>
        <p:nvSpPr>
          <p:cNvPr id="9" name="TextBox 8"/>
          <p:cNvSpPr txBox="1"/>
          <p:nvPr/>
        </p:nvSpPr>
        <p:spPr>
          <a:xfrm>
            <a:off x="591239" y="4640465"/>
            <a:ext cx="6165056"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2008 Survey had a 25% response rate</a:t>
            </a:r>
          </a:p>
          <a:p>
            <a:pPr marL="285750" indent="-285750">
              <a:buFont typeface="Arial" panose="020B0604020202020204" pitchFamily="34" charset="0"/>
              <a:buChar char="•"/>
            </a:pPr>
            <a:r>
              <a:rPr lang="en-US" dirty="0" smtClean="0"/>
              <a:t>2014 Survey had a 34% response rate</a:t>
            </a:r>
            <a:endParaRPr lang="en-US" dirty="0"/>
          </a:p>
        </p:txBody>
      </p:sp>
      <p:sp>
        <p:nvSpPr>
          <p:cNvPr id="10" name="TextBox 9"/>
          <p:cNvSpPr txBox="1"/>
          <p:nvPr/>
        </p:nvSpPr>
        <p:spPr>
          <a:xfrm>
            <a:off x="6315075" y="4063831"/>
            <a:ext cx="3028950" cy="276999"/>
          </a:xfrm>
          <a:prstGeom prst="rect">
            <a:avLst/>
          </a:prstGeom>
          <a:noFill/>
        </p:spPr>
        <p:txBody>
          <a:bodyPr wrap="square" rtlCol="0">
            <a:spAutoFit/>
          </a:bodyPr>
          <a:lstStyle/>
          <a:p>
            <a:r>
              <a:rPr lang="en-US" sz="1200" dirty="0" smtClean="0"/>
              <a:t>Denver Art Museum, Denver, CO</a:t>
            </a:r>
            <a:endParaRPr lang="en-US" sz="1200" dirty="0"/>
          </a:p>
        </p:txBody>
      </p:sp>
    </p:spTree>
    <p:extLst>
      <p:ext uri="{BB962C8B-B14F-4D97-AF65-F5344CB8AC3E}">
        <p14:creationId xmlns:p14="http://schemas.microsoft.com/office/powerpoint/2010/main" val="1872015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9095" y="1597491"/>
            <a:ext cx="6813535" cy="4449656"/>
          </a:xfrm>
          <a:prstGeom prst="rect">
            <a:avLst/>
          </a:prstGeom>
        </p:spPr>
      </p:pic>
      <p:sp>
        <p:nvSpPr>
          <p:cNvPr id="5" name="Title 1"/>
          <p:cNvSpPr>
            <a:spLocks noGrp="1"/>
          </p:cNvSpPr>
          <p:nvPr>
            <p:ph type="title"/>
          </p:nvPr>
        </p:nvSpPr>
        <p:spPr>
          <a:xfrm>
            <a:off x="624869" y="429718"/>
            <a:ext cx="8596668" cy="1320800"/>
          </a:xfrm>
        </p:spPr>
        <p:txBody>
          <a:bodyPr/>
          <a:lstStyle/>
          <a:p>
            <a:pPr algn="ctr"/>
            <a:r>
              <a:rPr lang="en-US" dirty="0" smtClean="0"/>
              <a:t>Colorado Visual and Performing Arts Education Survey</a:t>
            </a:r>
            <a:endParaRPr lang="en-US" dirty="0"/>
          </a:p>
        </p:txBody>
      </p:sp>
    </p:spTree>
    <p:extLst>
      <p:ext uri="{BB962C8B-B14F-4D97-AF65-F5344CB8AC3E}">
        <p14:creationId xmlns:p14="http://schemas.microsoft.com/office/powerpoint/2010/main" val="3557743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3468" y="2032794"/>
            <a:ext cx="4380533" cy="2960282"/>
          </a:xfrm>
        </p:spPr>
      </p:pic>
      <p:pic>
        <p:nvPicPr>
          <p:cNvPr id="5" name="Picture 4"/>
          <p:cNvPicPr>
            <a:picLocks noChangeAspect="1"/>
          </p:cNvPicPr>
          <p:nvPr/>
        </p:nvPicPr>
        <p:blipFill>
          <a:blip r:embed="rId3"/>
          <a:stretch>
            <a:fillRect/>
          </a:stretch>
        </p:blipFill>
        <p:spPr>
          <a:xfrm>
            <a:off x="4146536" y="5095470"/>
            <a:ext cx="2392259" cy="1231570"/>
          </a:xfrm>
          <a:prstGeom prst="rect">
            <a:avLst/>
          </a:prstGeom>
        </p:spPr>
      </p:pic>
      <p:sp>
        <p:nvSpPr>
          <p:cNvPr id="6" name="Title 1"/>
          <p:cNvSpPr>
            <a:spLocks noGrp="1"/>
          </p:cNvSpPr>
          <p:nvPr>
            <p:ph type="title"/>
          </p:nvPr>
        </p:nvSpPr>
        <p:spPr>
          <a:xfrm>
            <a:off x="677334" y="609600"/>
            <a:ext cx="8596668" cy="1320800"/>
          </a:xfrm>
        </p:spPr>
        <p:txBody>
          <a:bodyPr/>
          <a:lstStyle/>
          <a:p>
            <a:pPr algn="ctr"/>
            <a:r>
              <a:rPr lang="en-US" dirty="0" smtClean="0"/>
              <a:t>Colorado Visual and Performing Arts Education Survey</a:t>
            </a:r>
            <a:endParaRPr lang="en-US" dirty="0"/>
          </a:p>
        </p:txBody>
      </p:sp>
      <p:sp>
        <p:nvSpPr>
          <p:cNvPr id="2" name="TextBox 1"/>
          <p:cNvSpPr txBox="1"/>
          <p:nvPr/>
        </p:nvSpPr>
        <p:spPr>
          <a:xfrm>
            <a:off x="1229193" y="2263926"/>
            <a:ext cx="3477718" cy="2831544"/>
          </a:xfrm>
          <a:prstGeom prst="rect">
            <a:avLst/>
          </a:prstGeom>
          <a:noFill/>
        </p:spPr>
        <p:txBody>
          <a:bodyPr wrap="square" rtlCol="0">
            <a:spAutoFit/>
          </a:bodyPr>
          <a:lstStyle/>
          <a:p>
            <a:r>
              <a:rPr lang="en-US" sz="2000" b="1" dirty="0" smtClean="0"/>
              <a:t>Outside Funding:</a:t>
            </a:r>
          </a:p>
          <a:p>
            <a:r>
              <a:rPr lang="en-US" sz="2000" dirty="0"/>
              <a:t>In the previous school year, did your school receive funding from a source outside of the school district to support arts education?</a:t>
            </a:r>
          </a:p>
          <a:p>
            <a:r>
              <a:rPr lang="en-US" sz="2000" dirty="0"/>
              <a:t>	Yes 	35%</a:t>
            </a:r>
          </a:p>
          <a:p>
            <a:r>
              <a:rPr lang="en-US" sz="2000" dirty="0"/>
              <a:t>	No 	65%</a:t>
            </a:r>
          </a:p>
          <a:p>
            <a:endParaRPr lang="en-US" dirty="0"/>
          </a:p>
        </p:txBody>
      </p:sp>
      <p:sp>
        <p:nvSpPr>
          <p:cNvPr id="3" name="TextBox 2"/>
          <p:cNvSpPr txBox="1"/>
          <p:nvPr/>
        </p:nvSpPr>
        <p:spPr>
          <a:xfrm>
            <a:off x="6538795" y="5095470"/>
            <a:ext cx="3007519" cy="307777"/>
          </a:xfrm>
          <a:prstGeom prst="rect">
            <a:avLst/>
          </a:prstGeom>
          <a:noFill/>
        </p:spPr>
        <p:txBody>
          <a:bodyPr wrap="square" rtlCol="0">
            <a:spAutoFit/>
          </a:bodyPr>
          <a:lstStyle/>
          <a:p>
            <a:r>
              <a:rPr lang="en-US" sz="1400" dirty="0" smtClean="0"/>
              <a:t>“Priscilla – Queen of the Desert” </a:t>
            </a:r>
            <a:endParaRPr lang="en-US" sz="1400" dirty="0"/>
          </a:p>
        </p:txBody>
      </p:sp>
    </p:spTree>
    <p:extLst>
      <p:ext uri="{BB962C8B-B14F-4D97-AF65-F5344CB8AC3E}">
        <p14:creationId xmlns:p14="http://schemas.microsoft.com/office/powerpoint/2010/main" val="2249771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9839" y="264826"/>
            <a:ext cx="8596668" cy="1320800"/>
          </a:xfrm>
        </p:spPr>
        <p:txBody>
          <a:bodyPr/>
          <a:lstStyle/>
          <a:p>
            <a:pPr algn="ctr"/>
            <a:r>
              <a:rPr lang="en-US" dirty="0" smtClean="0"/>
              <a:t>Colorado Visual and Performing Arts Education Survey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58897528"/>
              </p:ext>
            </p:extLst>
          </p:nvPr>
        </p:nvGraphicFramePr>
        <p:xfrm>
          <a:off x="990184" y="1529135"/>
          <a:ext cx="8127999" cy="4450080"/>
        </p:xfrm>
        <a:graphic>
          <a:graphicData uri="http://schemas.openxmlformats.org/drawingml/2006/table">
            <a:tbl>
              <a:tblPr firstRow="1" bandRow="1">
                <a:tableStyleId>{5C22544A-7EE6-4342-B048-85BDC9FD1C3A}</a:tableStyleId>
              </a:tblPr>
              <a:tblGrid>
                <a:gridCol w="6504899"/>
                <a:gridCol w="801974"/>
                <a:gridCol w="821126"/>
              </a:tblGrid>
              <a:tr h="370840">
                <a:tc>
                  <a:txBody>
                    <a:bodyPr/>
                    <a:lstStyle/>
                    <a:p>
                      <a:r>
                        <a:rPr lang="en-US" dirty="0" smtClean="0"/>
                        <a:t>Use of external sources of arts education enhancement activities:  student participation </a:t>
                      </a:r>
                      <a:endParaRPr lang="en-US" dirty="0"/>
                    </a:p>
                  </a:txBody>
                  <a:tcPr/>
                </a:tc>
                <a:tc>
                  <a:txBody>
                    <a:bodyPr/>
                    <a:lstStyle/>
                    <a:p>
                      <a:pPr algn="ctr"/>
                      <a:r>
                        <a:rPr lang="en-US" dirty="0" smtClean="0"/>
                        <a:t>2014</a:t>
                      </a:r>
                      <a:endParaRPr lang="en-US" dirty="0"/>
                    </a:p>
                  </a:txBody>
                  <a:tcPr/>
                </a:tc>
                <a:tc>
                  <a:txBody>
                    <a:bodyPr/>
                    <a:lstStyle/>
                    <a:p>
                      <a:pPr algn="ctr"/>
                      <a:r>
                        <a:rPr lang="en-US" dirty="0" smtClean="0"/>
                        <a:t>2008</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Received instruction from a visiting artist –</a:t>
                      </a:r>
                      <a:r>
                        <a:rPr lang="en-US" sz="1800" u="none" baseline="0" dirty="0" smtClean="0">
                          <a:effectLst/>
                        </a:rPr>
                        <a:t> </a:t>
                      </a:r>
                      <a:r>
                        <a:rPr lang="en-US" sz="1800" dirty="0" smtClean="0">
                          <a:effectLst/>
                        </a:rPr>
                        <a:t>elementary</a:t>
                      </a:r>
                      <a:endParaRPr lang="en-US" sz="1600" dirty="0" smtClean="0">
                        <a:effectLst/>
                      </a:endParaRPr>
                    </a:p>
                    <a:p>
                      <a:endParaRPr lang="en-US" dirty="0"/>
                    </a:p>
                  </a:txBody>
                  <a:tcPr/>
                </a:tc>
                <a:tc>
                  <a:txBody>
                    <a:bodyPr/>
                    <a:lstStyle/>
                    <a:p>
                      <a:pPr algn="ctr"/>
                      <a:r>
                        <a:rPr lang="en-US" dirty="0" smtClean="0"/>
                        <a:t>42%</a:t>
                      </a:r>
                      <a:endParaRPr lang="en-US" dirty="0"/>
                    </a:p>
                  </a:txBody>
                  <a:tcPr/>
                </a:tc>
                <a:tc>
                  <a:txBody>
                    <a:bodyPr/>
                    <a:lstStyle/>
                    <a:p>
                      <a:pPr algn="ctr"/>
                      <a:r>
                        <a:rPr lang="en-US" dirty="0" smtClean="0"/>
                        <a:t>37%</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Received instruction from a visiting artist </a:t>
                      </a:r>
                      <a:r>
                        <a:rPr lang="en-US" sz="1800" u="none" dirty="0" smtClean="0">
                          <a:effectLst/>
                        </a:rPr>
                        <a:t>– </a:t>
                      </a:r>
                      <a:r>
                        <a:rPr lang="en-US" sz="1800" dirty="0" smtClean="0">
                          <a:effectLst/>
                        </a:rPr>
                        <a:t>middle school</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algn="ctr"/>
                      <a:r>
                        <a:rPr lang="en-US" dirty="0" smtClean="0"/>
                        <a:t>40%</a:t>
                      </a:r>
                      <a:endParaRPr lang="en-US" dirty="0"/>
                    </a:p>
                  </a:txBody>
                  <a:tcPr/>
                </a:tc>
                <a:tc>
                  <a:txBody>
                    <a:bodyPr/>
                    <a:lstStyle/>
                    <a:p>
                      <a:pPr algn="ctr"/>
                      <a:r>
                        <a:rPr lang="en-US" dirty="0" smtClean="0"/>
                        <a:t>40%</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Received instruction from a visiting artist </a:t>
                      </a:r>
                      <a:r>
                        <a:rPr lang="en-US" sz="1800" u="none" dirty="0" smtClean="0">
                          <a:effectLst/>
                        </a:rPr>
                        <a:t>- </a:t>
                      </a:r>
                      <a:r>
                        <a:rPr lang="en-US" sz="1800" dirty="0" smtClean="0">
                          <a:effectLst/>
                        </a:rPr>
                        <a:t>high school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dirty="0" smtClean="0"/>
                        <a:t>46%</a:t>
                      </a:r>
                      <a:endParaRPr lang="en-US" dirty="0"/>
                    </a:p>
                  </a:txBody>
                  <a:tcPr/>
                </a:tc>
                <a:tc>
                  <a:txBody>
                    <a:bodyPr/>
                    <a:lstStyle/>
                    <a:p>
                      <a:pPr algn="ctr"/>
                      <a:r>
                        <a:rPr lang="en-US" dirty="0" smtClean="0"/>
                        <a:t>42%</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Elementary field trips to arts organizations or institutions</a:t>
                      </a:r>
                      <a:r>
                        <a:rPr lang="en-US" sz="1800" strike="sngStrike"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strike="sngStrike" dirty="0" smtClean="0">
                          <a:effectLst/>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dirty="0" smtClean="0"/>
                        <a:t>60%</a:t>
                      </a:r>
                      <a:endParaRPr lang="en-US" dirty="0"/>
                    </a:p>
                  </a:txBody>
                  <a:tcPr/>
                </a:tc>
                <a:tc>
                  <a:txBody>
                    <a:bodyPr/>
                    <a:lstStyle/>
                    <a:p>
                      <a:pPr algn="ctr"/>
                      <a:r>
                        <a:rPr lang="en-US" dirty="0" smtClean="0"/>
                        <a:t>64%</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Middle school field trips to arts organizations or institutions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algn="ctr"/>
                      <a:r>
                        <a:rPr lang="en-US" dirty="0" smtClean="0"/>
                        <a:t>47%</a:t>
                      </a:r>
                      <a:endParaRPr lang="en-US" dirty="0"/>
                    </a:p>
                  </a:txBody>
                  <a:tcPr/>
                </a:tc>
                <a:tc>
                  <a:txBody>
                    <a:bodyPr/>
                    <a:lstStyle/>
                    <a:p>
                      <a:pPr algn="ctr"/>
                      <a:r>
                        <a:rPr lang="en-US" dirty="0" smtClean="0"/>
                        <a:t>55%</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High school field trips to arts organizations or institutions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algn="ctr"/>
                      <a:r>
                        <a:rPr lang="en-US" dirty="0" smtClean="0"/>
                        <a:t>47%</a:t>
                      </a:r>
                      <a:endParaRPr lang="en-US" dirty="0"/>
                    </a:p>
                  </a:txBody>
                  <a:tcPr/>
                </a:tc>
                <a:tc>
                  <a:txBody>
                    <a:bodyPr/>
                    <a:lstStyle/>
                    <a:p>
                      <a:pPr algn="ctr"/>
                      <a:r>
                        <a:rPr lang="en-US" dirty="0" smtClean="0"/>
                        <a:t>43%</a:t>
                      </a:r>
                      <a:endParaRPr lang="en-US" dirty="0"/>
                    </a:p>
                  </a:txBody>
                  <a:tcPr/>
                </a:tc>
              </a:tr>
            </a:tbl>
          </a:graphicData>
        </a:graphic>
      </p:graphicFrame>
    </p:spTree>
    <p:extLst>
      <p:ext uri="{BB962C8B-B14F-4D97-AF65-F5344CB8AC3E}">
        <p14:creationId xmlns:p14="http://schemas.microsoft.com/office/powerpoint/2010/main" val="4221114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9839" y="264826"/>
            <a:ext cx="8596668" cy="1320800"/>
          </a:xfrm>
        </p:spPr>
        <p:txBody>
          <a:bodyPr/>
          <a:lstStyle/>
          <a:p>
            <a:pPr algn="ctr"/>
            <a:r>
              <a:rPr lang="en-US" dirty="0" smtClean="0"/>
              <a:t>Colorado Visual and Performing Arts Education Survey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18005908"/>
              </p:ext>
            </p:extLst>
          </p:nvPr>
        </p:nvGraphicFramePr>
        <p:xfrm>
          <a:off x="990184" y="1529135"/>
          <a:ext cx="8127999" cy="4565142"/>
        </p:xfrm>
        <a:graphic>
          <a:graphicData uri="http://schemas.openxmlformats.org/drawingml/2006/table">
            <a:tbl>
              <a:tblPr firstRow="1" bandRow="1">
                <a:tableStyleId>{5C22544A-7EE6-4342-B048-85BDC9FD1C3A}</a:tableStyleId>
              </a:tblPr>
              <a:tblGrid>
                <a:gridCol w="6504899"/>
                <a:gridCol w="801974"/>
                <a:gridCol w="821126"/>
              </a:tblGrid>
              <a:tr h="370840">
                <a:tc>
                  <a:txBody>
                    <a:bodyPr/>
                    <a:lstStyle/>
                    <a:p>
                      <a:r>
                        <a:rPr lang="en-US" dirty="0" smtClean="0"/>
                        <a:t>Use of external sources of arts education enhancement activities:  student participation (continued)</a:t>
                      </a:r>
                      <a:endParaRPr lang="en-US" dirty="0"/>
                    </a:p>
                  </a:txBody>
                  <a:tcPr/>
                </a:tc>
                <a:tc>
                  <a:txBody>
                    <a:bodyPr/>
                    <a:lstStyle/>
                    <a:p>
                      <a:pPr algn="ctr"/>
                      <a:r>
                        <a:rPr lang="en-US" dirty="0" smtClean="0"/>
                        <a:t>2014</a:t>
                      </a:r>
                      <a:endParaRPr lang="en-US" dirty="0"/>
                    </a:p>
                  </a:txBody>
                  <a:tcPr/>
                </a:tc>
                <a:tc>
                  <a:txBody>
                    <a:bodyPr/>
                    <a:lstStyle/>
                    <a:p>
                      <a:pPr algn="ctr"/>
                      <a:r>
                        <a:rPr lang="en-US" dirty="0" smtClean="0"/>
                        <a:t>2008</a:t>
                      </a:r>
                      <a:endParaRPr lang="en-US" dirty="0"/>
                    </a:p>
                  </a:txBody>
                  <a:tcPr/>
                </a:tc>
              </a:tr>
              <a:tr h="370840">
                <a:tc>
                  <a:txBody>
                    <a:bodyPr/>
                    <a:lstStyle/>
                    <a:p>
                      <a:pPr marL="0" marR="0">
                        <a:lnSpc>
                          <a:spcPct val="107000"/>
                        </a:lnSpc>
                        <a:spcBef>
                          <a:spcPts val="0"/>
                        </a:spcBef>
                        <a:spcAft>
                          <a:spcPts val="0"/>
                        </a:spcAft>
                      </a:pPr>
                      <a:r>
                        <a:rPr lang="en-US" sz="1800" dirty="0" smtClean="0">
                          <a:effectLst/>
                        </a:rPr>
                        <a:t>Elementary participated in arts-related assemblies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algn="ctr"/>
                      <a:r>
                        <a:rPr lang="en-US" dirty="0" smtClean="0"/>
                        <a:t>58%</a:t>
                      </a:r>
                      <a:endParaRPr lang="en-US" dirty="0"/>
                    </a:p>
                  </a:txBody>
                  <a:tcPr/>
                </a:tc>
                <a:tc>
                  <a:txBody>
                    <a:bodyPr/>
                    <a:lstStyle/>
                    <a:p>
                      <a:pPr algn="ctr"/>
                      <a:r>
                        <a:rPr lang="en-US" dirty="0" smtClean="0"/>
                        <a:t>67%</a:t>
                      </a:r>
                      <a:endParaRPr lang="en-US" dirty="0"/>
                    </a:p>
                  </a:txBody>
                  <a:tcPr/>
                </a:tc>
              </a:tr>
              <a:tr h="370840">
                <a:tc>
                  <a:txBody>
                    <a:bodyPr/>
                    <a:lstStyle/>
                    <a:p>
                      <a:pPr marL="0" marR="0">
                        <a:lnSpc>
                          <a:spcPct val="107000"/>
                        </a:lnSpc>
                        <a:spcBef>
                          <a:spcPts val="0"/>
                        </a:spcBef>
                        <a:spcAft>
                          <a:spcPts val="0"/>
                        </a:spcAft>
                      </a:pPr>
                      <a:r>
                        <a:rPr lang="en-US" sz="1800" dirty="0" smtClean="0">
                          <a:effectLst/>
                        </a:rPr>
                        <a:t>Middle schools participated in arts-related assemblies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algn="ctr"/>
                      <a:r>
                        <a:rPr lang="en-US" dirty="0" smtClean="0"/>
                        <a:t>53%</a:t>
                      </a:r>
                      <a:endParaRPr lang="en-US" dirty="0"/>
                    </a:p>
                  </a:txBody>
                  <a:tcPr/>
                </a:tc>
                <a:tc>
                  <a:txBody>
                    <a:bodyPr/>
                    <a:lstStyle/>
                    <a:p>
                      <a:pPr algn="ctr"/>
                      <a:r>
                        <a:rPr lang="en-US" dirty="0" smtClean="0"/>
                        <a:t>67%</a:t>
                      </a:r>
                      <a:endParaRPr lang="en-US" dirty="0"/>
                    </a:p>
                  </a:txBody>
                  <a:tcPr/>
                </a:tc>
              </a:tr>
              <a:tr h="370840">
                <a:tc>
                  <a:txBody>
                    <a:bodyPr/>
                    <a:lstStyle/>
                    <a:p>
                      <a:pPr marL="0" marR="0">
                        <a:lnSpc>
                          <a:spcPct val="107000"/>
                        </a:lnSpc>
                        <a:spcBef>
                          <a:spcPts val="0"/>
                        </a:spcBef>
                        <a:spcAft>
                          <a:spcPts val="0"/>
                        </a:spcAft>
                      </a:pPr>
                      <a:r>
                        <a:rPr lang="en-US" sz="1800" dirty="0" smtClean="0">
                          <a:effectLst/>
                        </a:rPr>
                        <a:t>High schools participated in arts-related assemblies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dirty="0" smtClean="0"/>
                        <a:t>51%</a:t>
                      </a:r>
                      <a:endParaRPr lang="en-US" dirty="0"/>
                    </a:p>
                  </a:txBody>
                  <a:tcPr/>
                </a:tc>
                <a:tc>
                  <a:txBody>
                    <a:bodyPr/>
                    <a:lstStyle/>
                    <a:p>
                      <a:pPr algn="ctr"/>
                      <a:r>
                        <a:rPr lang="en-US" dirty="0" smtClean="0"/>
                        <a:t>81%</a:t>
                      </a:r>
                      <a:endParaRPr lang="en-US" dirty="0"/>
                    </a:p>
                  </a:txBody>
                  <a:tcPr/>
                </a:tc>
              </a:tr>
              <a:tr h="370840">
                <a:tc>
                  <a:txBody>
                    <a:bodyPr/>
                    <a:lstStyle/>
                    <a:p>
                      <a:pPr marL="0" marR="0">
                        <a:lnSpc>
                          <a:spcPct val="107000"/>
                        </a:lnSpc>
                        <a:spcBef>
                          <a:spcPts val="0"/>
                        </a:spcBef>
                        <a:spcAft>
                          <a:spcPts val="0"/>
                        </a:spcAft>
                      </a:pPr>
                      <a:r>
                        <a:rPr lang="en-US" sz="1800" dirty="0" smtClean="0">
                          <a:effectLst/>
                        </a:rPr>
                        <a:t>None of the above </a:t>
                      </a:r>
                      <a:r>
                        <a:rPr lang="en-US" sz="1800" u="none" dirty="0" smtClean="0">
                          <a:effectLst/>
                        </a:rPr>
                        <a:t>– </a:t>
                      </a:r>
                      <a:r>
                        <a:rPr lang="en-US" sz="1800" dirty="0" smtClean="0">
                          <a:effectLst/>
                        </a:rPr>
                        <a:t>elementary school</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strike="sngStrike" dirty="0" smtClean="0">
                          <a:effectLst/>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dirty="0" smtClean="0"/>
                        <a:t>10%</a:t>
                      </a:r>
                      <a:endParaRPr lang="en-US" dirty="0"/>
                    </a:p>
                  </a:txBody>
                  <a:tcPr/>
                </a:tc>
                <a:tc>
                  <a:txBody>
                    <a:bodyPr/>
                    <a:lstStyle/>
                    <a:p>
                      <a:pPr algn="ctr"/>
                      <a:r>
                        <a:rPr lang="en-US" dirty="0" smtClean="0"/>
                        <a:t>17%</a:t>
                      </a:r>
                      <a:endParaRPr lang="en-US" dirty="0"/>
                    </a:p>
                  </a:txBody>
                  <a:tcPr/>
                </a:tc>
              </a:tr>
              <a:tr h="370840">
                <a:tc>
                  <a:txBody>
                    <a:bodyPr/>
                    <a:lstStyle/>
                    <a:p>
                      <a:pPr marL="0" marR="0">
                        <a:lnSpc>
                          <a:spcPct val="107000"/>
                        </a:lnSpc>
                        <a:spcBef>
                          <a:spcPts val="0"/>
                        </a:spcBef>
                        <a:spcAft>
                          <a:spcPts val="0"/>
                        </a:spcAft>
                      </a:pPr>
                      <a:r>
                        <a:rPr lang="en-US" sz="1800" dirty="0" smtClean="0">
                          <a:effectLst/>
                        </a:rPr>
                        <a:t>None of the above </a:t>
                      </a:r>
                      <a:r>
                        <a:rPr lang="en-US" sz="1800" u="none" dirty="0" smtClean="0">
                          <a:effectLst/>
                        </a:rPr>
                        <a:t>– </a:t>
                      </a:r>
                      <a:r>
                        <a:rPr lang="en-US" sz="1800" dirty="0" smtClean="0">
                          <a:effectLst/>
                        </a:rPr>
                        <a:t>middle school</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algn="ctr"/>
                      <a:r>
                        <a:rPr lang="en-US" dirty="0" smtClean="0"/>
                        <a:t>18%</a:t>
                      </a:r>
                      <a:endParaRPr lang="en-US" dirty="0"/>
                    </a:p>
                  </a:txBody>
                  <a:tcPr/>
                </a:tc>
                <a:tc>
                  <a:txBody>
                    <a:bodyPr/>
                    <a:lstStyle/>
                    <a:p>
                      <a:pPr algn="ctr"/>
                      <a:r>
                        <a:rPr lang="en-US" dirty="0" smtClean="0"/>
                        <a:t>20%</a:t>
                      </a:r>
                      <a:endParaRPr lang="en-US" dirty="0"/>
                    </a:p>
                  </a:txBody>
                  <a:tcPr/>
                </a:tc>
              </a:tr>
              <a:tr h="370840">
                <a:tc>
                  <a:txBody>
                    <a:bodyPr/>
                    <a:lstStyle/>
                    <a:p>
                      <a:pPr marL="0" marR="0">
                        <a:lnSpc>
                          <a:spcPct val="107000"/>
                        </a:lnSpc>
                        <a:spcBef>
                          <a:spcPts val="0"/>
                        </a:spcBef>
                        <a:spcAft>
                          <a:spcPts val="0"/>
                        </a:spcAft>
                      </a:pPr>
                      <a:r>
                        <a:rPr lang="en-US" sz="1800" dirty="0" smtClean="0">
                          <a:effectLst/>
                        </a:rPr>
                        <a:t>None of the above </a:t>
                      </a:r>
                      <a:r>
                        <a:rPr lang="en-US" sz="1800" u="none" dirty="0" smtClean="0">
                          <a:effectLst/>
                        </a:rPr>
                        <a:t>– </a:t>
                      </a:r>
                      <a:r>
                        <a:rPr lang="en-US" sz="1800" dirty="0" smtClean="0">
                          <a:effectLst/>
                        </a:rPr>
                        <a:t>high school</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algn="ctr"/>
                      <a:r>
                        <a:rPr lang="en-US" dirty="0" smtClean="0"/>
                        <a:t>21%</a:t>
                      </a:r>
                      <a:endParaRPr lang="en-US" dirty="0"/>
                    </a:p>
                  </a:txBody>
                  <a:tcPr/>
                </a:tc>
                <a:tc>
                  <a:txBody>
                    <a:bodyPr/>
                    <a:lstStyle/>
                    <a:p>
                      <a:pPr algn="ctr"/>
                      <a:r>
                        <a:rPr lang="en-US" dirty="0" smtClean="0"/>
                        <a:t>16%</a:t>
                      </a:r>
                      <a:endParaRPr lang="en-US" dirty="0"/>
                    </a:p>
                  </a:txBody>
                  <a:tcPr/>
                </a:tc>
              </a:tr>
            </a:tbl>
          </a:graphicData>
        </a:graphic>
      </p:graphicFrame>
    </p:spTree>
    <p:extLst>
      <p:ext uri="{BB962C8B-B14F-4D97-AF65-F5344CB8AC3E}">
        <p14:creationId xmlns:p14="http://schemas.microsoft.com/office/powerpoint/2010/main" val="2099989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3499" y="2130091"/>
            <a:ext cx="4064919" cy="2535111"/>
          </a:xfrm>
        </p:spPr>
      </p:pic>
      <p:sp>
        <p:nvSpPr>
          <p:cNvPr id="5" name="Title 1"/>
          <p:cNvSpPr>
            <a:spLocks noGrp="1"/>
          </p:cNvSpPr>
          <p:nvPr>
            <p:ph type="title"/>
          </p:nvPr>
        </p:nvSpPr>
        <p:spPr>
          <a:xfrm>
            <a:off x="677334" y="609600"/>
            <a:ext cx="8596668" cy="1320800"/>
          </a:xfrm>
        </p:spPr>
        <p:txBody>
          <a:bodyPr/>
          <a:lstStyle/>
          <a:p>
            <a:pPr algn="ctr"/>
            <a:r>
              <a:rPr lang="en-US" dirty="0" smtClean="0"/>
              <a:t>Colorado Visual and Performing Arts Education Survey</a:t>
            </a:r>
            <a:endParaRPr lang="en-US" dirty="0"/>
          </a:p>
        </p:txBody>
      </p:sp>
      <p:sp>
        <p:nvSpPr>
          <p:cNvPr id="2" name="TextBox 1"/>
          <p:cNvSpPr txBox="1"/>
          <p:nvPr/>
        </p:nvSpPr>
        <p:spPr>
          <a:xfrm>
            <a:off x="959370" y="2038662"/>
            <a:ext cx="2615784" cy="3462025"/>
          </a:xfrm>
          <a:prstGeom prst="rect">
            <a:avLst/>
          </a:prstGeom>
          <a:noFill/>
        </p:spPr>
        <p:txBody>
          <a:bodyPr wrap="square" rtlCol="0">
            <a:spAutoFit/>
          </a:bodyPr>
          <a:lstStyle/>
          <a:p>
            <a:endParaRPr lang="en-US" dirty="0"/>
          </a:p>
        </p:txBody>
      </p:sp>
      <p:sp>
        <p:nvSpPr>
          <p:cNvPr id="6" name="TextBox 5"/>
          <p:cNvSpPr txBox="1"/>
          <p:nvPr/>
        </p:nvSpPr>
        <p:spPr>
          <a:xfrm>
            <a:off x="820710" y="1928048"/>
            <a:ext cx="4765703" cy="1938992"/>
          </a:xfrm>
          <a:prstGeom prst="rect">
            <a:avLst/>
          </a:prstGeom>
          <a:noFill/>
        </p:spPr>
        <p:txBody>
          <a:bodyPr wrap="square" rtlCol="0">
            <a:spAutoFit/>
          </a:bodyPr>
          <a:lstStyle/>
          <a:p>
            <a:r>
              <a:rPr lang="en-US" sz="2400" b="1" dirty="0"/>
              <a:t>External provider </a:t>
            </a:r>
            <a:r>
              <a:rPr lang="en-US" sz="2400" b="1" dirty="0" smtClean="0"/>
              <a:t>relationships:</a:t>
            </a:r>
            <a:r>
              <a:rPr lang="en-US" sz="2400" dirty="0"/>
              <a:t/>
            </a:r>
            <a:br>
              <a:rPr lang="en-US" sz="2400" dirty="0"/>
            </a:br>
            <a:endParaRPr lang="en-US" sz="2400" dirty="0" smtClean="0"/>
          </a:p>
          <a:p>
            <a:r>
              <a:rPr lang="en-US" sz="2400" dirty="0" smtClean="0"/>
              <a:t>Does </a:t>
            </a:r>
            <a:r>
              <a:rPr lang="en-US" sz="2400" dirty="0"/>
              <a:t>your school have a relationship with one or more external provider?</a:t>
            </a:r>
          </a:p>
        </p:txBody>
      </p:sp>
      <p:graphicFrame>
        <p:nvGraphicFramePr>
          <p:cNvPr id="7" name="Content Placeholder 4"/>
          <p:cNvGraphicFramePr>
            <a:graphicFrameLocks/>
          </p:cNvGraphicFramePr>
          <p:nvPr>
            <p:extLst>
              <p:ext uri="{D42A27DB-BD31-4B8C-83A1-F6EECF244321}">
                <p14:modId xmlns:p14="http://schemas.microsoft.com/office/powerpoint/2010/main" val="4293557770"/>
              </p:ext>
            </p:extLst>
          </p:nvPr>
        </p:nvGraphicFramePr>
        <p:xfrm>
          <a:off x="891914" y="3975302"/>
          <a:ext cx="4531219" cy="1483360"/>
        </p:xfrm>
        <a:graphic>
          <a:graphicData uri="http://schemas.openxmlformats.org/drawingml/2006/table">
            <a:tbl>
              <a:tblPr firstRow="1" bandRow="1">
                <a:tableStyleId>{5C22544A-7EE6-4342-B048-85BDC9FD1C3A}</a:tableStyleId>
              </a:tblPr>
              <a:tblGrid>
                <a:gridCol w="2865437"/>
                <a:gridCol w="886293"/>
                <a:gridCol w="779489"/>
              </a:tblGrid>
              <a:tr h="370840">
                <a:tc>
                  <a:txBody>
                    <a:bodyPr/>
                    <a:lstStyle/>
                    <a:p>
                      <a:endParaRPr lang="en-US" dirty="0"/>
                    </a:p>
                  </a:txBody>
                  <a:tcPr/>
                </a:tc>
                <a:tc>
                  <a:txBody>
                    <a:bodyPr/>
                    <a:lstStyle/>
                    <a:p>
                      <a:pPr algn="ctr"/>
                      <a:r>
                        <a:rPr lang="en-US" dirty="0" smtClean="0"/>
                        <a:t>2014</a:t>
                      </a:r>
                      <a:endParaRPr lang="en-US" dirty="0"/>
                    </a:p>
                  </a:txBody>
                  <a:tcPr/>
                </a:tc>
                <a:tc>
                  <a:txBody>
                    <a:bodyPr/>
                    <a:lstStyle/>
                    <a:p>
                      <a:pPr algn="ctr"/>
                      <a:r>
                        <a:rPr lang="en-US" dirty="0" smtClean="0"/>
                        <a:t>2008</a:t>
                      </a:r>
                      <a:endParaRPr lang="en-US" dirty="0"/>
                    </a:p>
                  </a:txBody>
                  <a:tcPr/>
                </a:tc>
              </a:tr>
              <a:tr h="370840">
                <a:tc>
                  <a:txBody>
                    <a:bodyPr/>
                    <a:lstStyle/>
                    <a:p>
                      <a:r>
                        <a:rPr lang="en-US" dirty="0" smtClean="0"/>
                        <a:t>Elementary Schools</a:t>
                      </a:r>
                      <a:endParaRPr lang="en-US" dirty="0"/>
                    </a:p>
                  </a:txBody>
                  <a:tcPr/>
                </a:tc>
                <a:tc>
                  <a:txBody>
                    <a:bodyPr/>
                    <a:lstStyle/>
                    <a:p>
                      <a:pPr algn="ctr"/>
                      <a:r>
                        <a:rPr lang="en-US" dirty="0" smtClean="0"/>
                        <a:t>34%</a:t>
                      </a:r>
                      <a:endParaRPr lang="en-US" dirty="0"/>
                    </a:p>
                  </a:txBody>
                  <a:tcPr/>
                </a:tc>
                <a:tc>
                  <a:txBody>
                    <a:bodyPr/>
                    <a:lstStyle/>
                    <a:p>
                      <a:pPr algn="ctr"/>
                      <a:r>
                        <a:rPr lang="en-US" dirty="0" smtClean="0"/>
                        <a:t>26%</a:t>
                      </a:r>
                      <a:endParaRPr lang="en-US" dirty="0"/>
                    </a:p>
                  </a:txBody>
                  <a:tcPr/>
                </a:tc>
              </a:tr>
              <a:tr h="370840">
                <a:tc>
                  <a:txBody>
                    <a:bodyPr/>
                    <a:lstStyle/>
                    <a:p>
                      <a:r>
                        <a:rPr lang="en-US" dirty="0" smtClean="0"/>
                        <a:t>Middle Schools</a:t>
                      </a:r>
                      <a:endParaRPr lang="en-US" dirty="0"/>
                    </a:p>
                  </a:txBody>
                  <a:tcPr/>
                </a:tc>
                <a:tc>
                  <a:txBody>
                    <a:bodyPr/>
                    <a:lstStyle/>
                    <a:p>
                      <a:pPr algn="ctr"/>
                      <a:r>
                        <a:rPr lang="en-US" dirty="0" smtClean="0"/>
                        <a:t>30%</a:t>
                      </a:r>
                      <a:endParaRPr lang="en-US" dirty="0"/>
                    </a:p>
                  </a:txBody>
                  <a:tcPr/>
                </a:tc>
                <a:tc>
                  <a:txBody>
                    <a:bodyPr/>
                    <a:lstStyle/>
                    <a:p>
                      <a:pPr algn="ctr"/>
                      <a:r>
                        <a:rPr lang="en-US" dirty="0" smtClean="0"/>
                        <a:t>24%</a:t>
                      </a:r>
                      <a:endParaRPr lang="en-US" dirty="0"/>
                    </a:p>
                  </a:txBody>
                  <a:tcPr/>
                </a:tc>
              </a:tr>
              <a:tr h="370840">
                <a:tc>
                  <a:txBody>
                    <a:bodyPr/>
                    <a:lstStyle/>
                    <a:p>
                      <a:r>
                        <a:rPr lang="en-US" dirty="0" smtClean="0"/>
                        <a:t>High Schools</a:t>
                      </a:r>
                      <a:endParaRPr lang="en-US" dirty="0"/>
                    </a:p>
                  </a:txBody>
                  <a:tcPr/>
                </a:tc>
                <a:tc>
                  <a:txBody>
                    <a:bodyPr/>
                    <a:lstStyle/>
                    <a:p>
                      <a:pPr algn="ctr"/>
                      <a:r>
                        <a:rPr lang="en-US" dirty="0" smtClean="0"/>
                        <a:t>28%</a:t>
                      </a:r>
                      <a:endParaRPr lang="en-US" dirty="0"/>
                    </a:p>
                  </a:txBody>
                  <a:tcPr/>
                </a:tc>
                <a:tc>
                  <a:txBody>
                    <a:bodyPr/>
                    <a:lstStyle/>
                    <a:p>
                      <a:pPr algn="ctr"/>
                      <a:r>
                        <a:rPr lang="en-US" dirty="0" smtClean="0"/>
                        <a:t>24%</a:t>
                      </a:r>
                      <a:endParaRPr lang="en-US" dirty="0"/>
                    </a:p>
                  </a:txBody>
                  <a:tcPr/>
                </a:tc>
              </a:tr>
            </a:tbl>
          </a:graphicData>
        </a:graphic>
      </p:graphicFrame>
      <p:sp>
        <p:nvSpPr>
          <p:cNvPr id="3" name="TextBox 2"/>
          <p:cNvSpPr txBox="1"/>
          <p:nvPr/>
        </p:nvSpPr>
        <p:spPr>
          <a:xfrm>
            <a:off x="6400800" y="4726393"/>
            <a:ext cx="3821907" cy="276999"/>
          </a:xfrm>
          <a:prstGeom prst="rect">
            <a:avLst/>
          </a:prstGeom>
          <a:noFill/>
        </p:spPr>
        <p:txBody>
          <a:bodyPr wrap="square" rtlCol="0">
            <a:spAutoFit/>
          </a:bodyPr>
          <a:lstStyle/>
          <a:p>
            <a:r>
              <a:rPr lang="en-US" sz="1200" dirty="0" smtClean="0"/>
              <a:t>The Santa Fe Art District, Denver, CO</a:t>
            </a:r>
            <a:endParaRPr lang="en-US" sz="1200" dirty="0"/>
          </a:p>
        </p:txBody>
      </p:sp>
    </p:spTree>
    <p:extLst>
      <p:ext uri="{BB962C8B-B14F-4D97-AF65-F5344CB8AC3E}">
        <p14:creationId xmlns:p14="http://schemas.microsoft.com/office/powerpoint/2010/main" val="2666695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4734" y="434715"/>
            <a:ext cx="8596105" cy="1511939"/>
          </a:xfrm>
          <a:prstGeom prst="rect">
            <a:avLst/>
          </a:prstGeom>
        </p:spPr>
      </p:pic>
      <p:sp>
        <p:nvSpPr>
          <p:cNvPr id="6" name="Content Placeholder 5"/>
          <p:cNvSpPr>
            <a:spLocks noGrp="1"/>
          </p:cNvSpPr>
          <p:nvPr>
            <p:ph idx="1"/>
          </p:nvPr>
        </p:nvSpPr>
        <p:spPr>
          <a:xfrm>
            <a:off x="621506" y="1853962"/>
            <a:ext cx="5022057" cy="1281480"/>
          </a:xfrm>
        </p:spPr>
        <p:txBody>
          <a:bodyPr>
            <a:noAutofit/>
          </a:bodyPr>
          <a:lstStyle/>
          <a:p>
            <a:pPr marL="0" indent="0">
              <a:buNone/>
            </a:pPr>
            <a:r>
              <a:rPr lang="en-US" sz="2000" b="1" dirty="0"/>
              <a:t>External provider relationships </a:t>
            </a:r>
            <a:r>
              <a:rPr lang="en-US" sz="2000" b="1" dirty="0" smtClean="0"/>
              <a:t>cont’d:</a:t>
            </a:r>
            <a:r>
              <a:rPr lang="en-US" sz="2000" dirty="0"/>
              <a:t/>
            </a:r>
            <a:br>
              <a:rPr lang="en-US" sz="2000" dirty="0"/>
            </a:br>
            <a:endParaRPr lang="en-US" sz="2000" dirty="0" smtClean="0"/>
          </a:p>
          <a:p>
            <a:pPr marL="0" indent="0">
              <a:buNone/>
            </a:pPr>
            <a:r>
              <a:rPr lang="en-US" sz="2000" dirty="0" smtClean="0"/>
              <a:t>If </a:t>
            </a:r>
            <a:r>
              <a:rPr lang="en-US" sz="2000" dirty="0"/>
              <a:t>yes, how was that partnership </a:t>
            </a:r>
            <a:r>
              <a:rPr lang="en-US" sz="2000" dirty="0" smtClean="0"/>
              <a:t>initiated?</a:t>
            </a:r>
            <a:endParaRPr 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859574384"/>
              </p:ext>
            </p:extLst>
          </p:nvPr>
        </p:nvGraphicFramePr>
        <p:xfrm>
          <a:off x="5643561" y="2104383"/>
          <a:ext cx="3712056" cy="3474720"/>
        </p:xfrm>
        <a:graphic>
          <a:graphicData uri="http://schemas.openxmlformats.org/drawingml/2006/table">
            <a:tbl>
              <a:tblPr firstRow="1" bandRow="1">
                <a:tableStyleId>{5C22544A-7EE6-4342-B048-85BDC9FD1C3A}</a:tableStyleId>
              </a:tblPr>
              <a:tblGrid>
                <a:gridCol w="2917749"/>
                <a:gridCol w="794307"/>
              </a:tblGrid>
              <a:tr h="308139">
                <a:tc>
                  <a:txBody>
                    <a:bodyPr/>
                    <a:lstStyle/>
                    <a:p>
                      <a:endParaRPr lang="en-US" dirty="0"/>
                    </a:p>
                  </a:txBody>
                  <a:tcPr/>
                </a:tc>
                <a:tc>
                  <a:txBody>
                    <a:bodyPr/>
                    <a:lstStyle/>
                    <a:p>
                      <a:pPr algn="ctr"/>
                      <a:r>
                        <a:rPr lang="en-US" dirty="0" smtClean="0"/>
                        <a:t>2014</a:t>
                      </a:r>
                      <a:endParaRPr lang="en-US" dirty="0"/>
                    </a:p>
                  </a:txBody>
                  <a:tcPr/>
                </a:tc>
              </a:tr>
              <a:tr h="539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Teachers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algn="ctr"/>
                      <a:r>
                        <a:rPr lang="en-US" dirty="0" smtClean="0"/>
                        <a:t>72%</a:t>
                      </a:r>
                      <a:endParaRPr lang="en-US" dirty="0"/>
                    </a:p>
                  </a:txBody>
                  <a:tcPr/>
                </a:tc>
              </a:tr>
              <a:tr h="539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Principals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algn="ctr"/>
                      <a:r>
                        <a:rPr lang="en-US" dirty="0" smtClean="0"/>
                        <a:t>45%</a:t>
                      </a:r>
                      <a:endParaRPr lang="en-US" dirty="0"/>
                    </a:p>
                  </a:txBody>
                  <a:tcPr/>
                </a:tc>
              </a:tr>
              <a:tr h="5392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Parents and parent associations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algn="ctr"/>
                      <a:r>
                        <a:rPr lang="en-US" dirty="0" smtClean="0"/>
                        <a:t>45%</a:t>
                      </a:r>
                      <a:endParaRPr lang="en-US" dirty="0"/>
                    </a:p>
                  </a:txBody>
                  <a:tcPr/>
                </a:tc>
              </a:tr>
              <a:tr h="7703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Outreach from cultural organization</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algn="ctr"/>
                      <a:r>
                        <a:rPr lang="en-US" dirty="0" smtClean="0"/>
                        <a:t>40%</a:t>
                      </a:r>
                      <a:endParaRPr lang="en-US" dirty="0"/>
                    </a:p>
                  </a:txBody>
                  <a:tcPr/>
                </a:tc>
              </a:tr>
            </a:tbl>
          </a:graphicData>
        </a:graphic>
      </p:graphicFrame>
      <p:pic>
        <p:nvPicPr>
          <p:cNvPr id="2" name="Picture 1"/>
          <p:cNvPicPr>
            <a:picLocks noChangeAspect="1"/>
          </p:cNvPicPr>
          <p:nvPr/>
        </p:nvPicPr>
        <p:blipFill>
          <a:blip r:embed="rId3"/>
          <a:stretch>
            <a:fillRect/>
          </a:stretch>
        </p:blipFill>
        <p:spPr>
          <a:xfrm>
            <a:off x="1172570" y="3135442"/>
            <a:ext cx="3919927" cy="2613285"/>
          </a:xfrm>
          <a:prstGeom prst="rect">
            <a:avLst/>
          </a:prstGeom>
        </p:spPr>
      </p:pic>
      <p:sp>
        <p:nvSpPr>
          <p:cNvPr id="3" name="TextBox 2"/>
          <p:cNvSpPr txBox="1"/>
          <p:nvPr/>
        </p:nvSpPr>
        <p:spPr>
          <a:xfrm>
            <a:off x="2475837" y="5748727"/>
            <a:ext cx="1588958" cy="369332"/>
          </a:xfrm>
          <a:prstGeom prst="rect">
            <a:avLst/>
          </a:prstGeom>
          <a:noFill/>
        </p:spPr>
        <p:txBody>
          <a:bodyPr wrap="square" rtlCol="0">
            <a:spAutoFit/>
          </a:bodyPr>
          <a:lstStyle/>
          <a:p>
            <a:r>
              <a:rPr lang="en-US" dirty="0" smtClean="0"/>
              <a:t>Gunnison, CO</a:t>
            </a:r>
            <a:endParaRPr lang="en-US" dirty="0"/>
          </a:p>
        </p:txBody>
      </p:sp>
    </p:spTree>
    <p:extLst>
      <p:ext uri="{BB962C8B-B14F-4D97-AF65-F5344CB8AC3E}">
        <p14:creationId xmlns:p14="http://schemas.microsoft.com/office/powerpoint/2010/main" val="464608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3330" y="1375766"/>
            <a:ext cx="3308407" cy="2207273"/>
          </a:xfrm>
        </p:spPr>
      </p:pic>
      <p:sp>
        <p:nvSpPr>
          <p:cNvPr id="5" name="TextBox 4"/>
          <p:cNvSpPr txBox="1"/>
          <p:nvPr/>
        </p:nvSpPr>
        <p:spPr>
          <a:xfrm>
            <a:off x="8231737" y="2917063"/>
            <a:ext cx="1875381" cy="307777"/>
          </a:xfrm>
          <a:prstGeom prst="rect">
            <a:avLst/>
          </a:prstGeom>
          <a:noFill/>
        </p:spPr>
        <p:txBody>
          <a:bodyPr wrap="square" rtlCol="0">
            <a:spAutoFit/>
          </a:bodyPr>
          <a:lstStyle/>
          <a:p>
            <a:r>
              <a:rPr lang="en-US" sz="1400" dirty="0" smtClean="0"/>
              <a:t>Wilson Peak, CO</a:t>
            </a:r>
            <a:endParaRPr lang="en-US" sz="1400" dirty="0"/>
          </a:p>
        </p:txBody>
      </p:sp>
      <p:sp>
        <p:nvSpPr>
          <p:cNvPr id="6" name="Title 1"/>
          <p:cNvSpPr>
            <a:spLocks noGrp="1"/>
          </p:cNvSpPr>
          <p:nvPr>
            <p:ph type="title"/>
          </p:nvPr>
        </p:nvSpPr>
        <p:spPr>
          <a:xfrm>
            <a:off x="722305" y="174886"/>
            <a:ext cx="8596668" cy="1320800"/>
          </a:xfrm>
        </p:spPr>
        <p:txBody>
          <a:bodyPr/>
          <a:lstStyle/>
          <a:p>
            <a:pPr algn="ctr"/>
            <a:r>
              <a:rPr lang="en-US" dirty="0" smtClean="0"/>
              <a:t>Colorado Visual and Performing Arts Education Survey</a:t>
            </a:r>
            <a:endParaRPr lang="en-US" dirty="0"/>
          </a:p>
        </p:txBody>
      </p:sp>
      <p:sp>
        <p:nvSpPr>
          <p:cNvPr id="2" name="TextBox 1"/>
          <p:cNvSpPr txBox="1"/>
          <p:nvPr/>
        </p:nvSpPr>
        <p:spPr>
          <a:xfrm>
            <a:off x="1110192" y="2027836"/>
            <a:ext cx="3755036" cy="1323439"/>
          </a:xfrm>
          <a:prstGeom prst="rect">
            <a:avLst/>
          </a:prstGeom>
          <a:noFill/>
        </p:spPr>
        <p:txBody>
          <a:bodyPr wrap="square" rtlCol="0">
            <a:spAutoFit/>
          </a:bodyPr>
          <a:lstStyle/>
          <a:p>
            <a:r>
              <a:rPr lang="en-US" sz="2000" b="1" dirty="0"/>
              <a:t>If you do not have relationships with external providers, what are the barriers?</a:t>
            </a:r>
          </a:p>
        </p:txBody>
      </p:sp>
      <p:graphicFrame>
        <p:nvGraphicFramePr>
          <p:cNvPr id="3" name="Table 2"/>
          <p:cNvGraphicFramePr>
            <a:graphicFrameLocks noGrp="1"/>
          </p:cNvGraphicFramePr>
          <p:nvPr>
            <p:extLst>
              <p:ext uri="{D42A27DB-BD31-4B8C-83A1-F6EECF244321}">
                <p14:modId xmlns:p14="http://schemas.microsoft.com/office/powerpoint/2010/main" val="4034564968"/>
              </p:ext>
            </p:extLst>
          </p:nvPr>
        </p:nvGraphicFramePr>
        <p:xfrm>
          <a:off x="1110192" y="3710356"/>
          <a:ext cx="7968017" cy="2147126"/>
        </p:xfrm>
        <a:graphic>
          <a:graphicData uri="http://schemas.openxmlformats.org/drawingml/2006/table">
            <a:tbl>
              <a:tblPr firstRow="1" bandRow="1">
                <a:tableStyleId>{5C22544A-7EE6-4342-B048-85BDC9FD1C3A}</a:tableStyleId>
              </a:tblPr>
              <a:tblGrid>
                <a:gridCol w="6569811"/>
                <a:gridCol w="1398206"/>
              </a:tblGrid>
              <a:tr h="370840">
                <a:tc>
                  <a:txBody>
                    <a:bodyPr/>
                    <a:lstStyle/>
                    <a:p>
                      <a:endParaRPr lang="en-US" dirty="0"/>
                    </a:p>
                  </a:txBody>
                  <a:tcPr/>
                </a:tc>
                <a:tc>
                  <a:txBody>
                    <a:bodyPr/>
                    <a:lstStyle/>
                    <a:p>
                      <a:pPr algn="ctr"/>
                      <a:r>
                        <a:rPr lang="en-US" dirty="0" smtClean="0"/>
                        <a:t>2014</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Budget constraints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dirty="0" smtClean="0"/>
                        <a:t>54%</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Time constraints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dirty="0" smtClean="0"/>
                        <a:t>54%</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Lack of information about external providers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dirty="0" smtClean="0"/>
                        <a:t>53%</a:t>
                      </a:r>
                      <a:endParaRPr lang="en-US" dirty="0"/>
                    </a:p>
                  </a:txBody>
                  <a:tcPr/>
                </a:tc>
              </a:tr>
              <a:tr h="370840">
                <a:tc>
                  <a:txBody>
                    <a:bodyPr/>
                    <a:lstStyle/>
                    <a:p>
                      <a:pPr marL="0" marR="0">
                        <a:lnSpc>
                          <a:spcPct val="107000"/>
                        </a:lnSpc>
                        <a:spcBef>
                          <a:spcPts val="0"/>
                        </a:spcBef>
                        <a:spcAft>
                          <a:spcPts val="0"/>
                        </a:spcAft>
                      </a:pPr>
                      <a:r>
                        <a:rPr lang="en-US" sz="1600" dirty="0" smtClean="0">
                          <a:effectLst/>
                        </a:rPr>
                        <a:t>Other:</a:t>
                      </a:r>
                      <a:r>
                        <a:rPr lang="en-US" sz="1600" baseline="0" dirty="0" smtClean="0">
                          <a:effectLst/>
                        </a:rPr>
                        <a:t> </a:t>
                      </a:r>
                      <a:r>
                        <a:rPr lang="en-US" sz="1800" dirty="0" smtClean="0">
                          <a:effectLst/>
                        </a:rPr>
                        <a:t>remote location of school and difficulty of traveling to arts organizations and institutions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dirty="0" smtClean="0"/>
                        <a:t>17%</a:t>
                      </a:r>
                      <a:endParaRPr lang="en-US" dirty="0"/>
                    </a:p>
                  </a:txBody>
                  <a:tcPr/>
                </a:tc>
              </a:tr>
            </a:tbl>
          </a:graphicData>
        </a:graphic>
      </p:graphicFrame>
    </p:spTree>
    <p:extLst>
      <p:ext uri="{BB962C8B-B14F-4D97-AF65-F5344CB8AC3E}">
        <p14:creationId xmlns:p14="http://schemas.microsoft.com/office/powerpoint/2010/main" val="31168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22305" y="174886"/>
            <a:ext cx="8596668" cy="1320800"/>
          </a:xfrm>
        </p:spPr>
        <p:txBody>
          <a:bodyPr/>
          <a:lstStyle/>
          <a:p>
            <a:pPr algn="ctr"/>
            <a:r>
              <a:rPr lang="en-US" dirty="0" smtClean="0"/>
              <a:t>Colorado Visual and Performing Arts Education Survey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63868463"/>
              </p:ext>
            </p:extLst>
          </p:nvPr>
        </p:nvGraphicFramePr>
        <p:xfrm>
          <a:off x="722306" y="1495684"/>
          <a:ext cx="8714002" cy="3968507"/>
        </p:xfrm>
        <a:graphic>
          <a:graphicData uri="http://schemas.openxmlformats.org/drawingml/2006/table">
            <a:tbl>
              <a:tblPr firstRow="1" bandRow="1">
                <a:tableStyleId>{5C22544A-7EE6-4342-B048-85BDC9FD1C3A}</a:tableStyleId>
              </a:tblPr>
              <a:tblGrid>
                <a:gridCol w="7861125"/>
                <a:gridCol w="852877"/>
              </a:tblGrid>
              <a:tr h="647441">
                <a:tc>
                  <a:txBody>
                    <a:bodyPr/>
                    <a:lstStyle/>
                    <a:p>
                      <a:r>
                        <a:rPr lang="en-US" sz="1800" b="1" i="0" dirty="0" smtClean="0"/>
                        <a:t>Reviewing the known and unknown intrinsic</a:t>
                      </a:r>
                      <a:r>
                        <a:rPr lang="en-US" sz="1800" b="1" i="0" baseline="0" dirty="0" smtClean="0"/>
                        <a:t> power of arts education: </a:t>
                      </a:r>
                    </a:p>
                    <a:p>
                      <a:r>
                        <a:rPr lang="en-US" sz="1000" b="1" i="0" dirty="0" smtClean="0"/>
                        <a:t>1 = Completely Disagree and 5 = Completely Agree</a:t>
                      </a:r>
                    </a:p>
                  </a:txBody>
                  <a:tcPr/>
                </a:tc>
                <a:tc>
                  <a:txBody>
                    <a:bodyPr/>
                    <a:lstStyle/>
                    <a:p>
                      <a:pPr algn="ctr"/>
                      <a:r>
                        <a:rPr lang="en-US" dirty="0" smtClean="0"/>
                        <a:t>2014</a:t>
                      </a:r>
                      <a:endParaRPr lang="en-US" dirty="0"/>
                    </a:p>
                  </a:txBody>
                  <a:tcPr/>
                </a:tc>
              </a:tr>
              <a:tr h="6437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Students-at-risk are less likely to drop out of school if arts instruction is available at their school.</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dirty="0" smtClean="0"/>
                        <a:t>4.33</a:t>
                      </a:r>
                      <a:endParaRPr lang="en-US" dirty="0"/>
                    </a:p>
                  </a:txBody>
                  <a:tcPr/>
                </a:tc>
              </a:tr>
              <a:tr h="6437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Art instruction helps to better prepare students for future education and/or the work world.</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dirty="0" smtClean="0"/>
                        <a:t>4.44</a:t>
                      </a:r>
                      <a:endParaRPr lang="en-US" dirty="0"/>
                    </a:p>
                  </a:txBody>
                  <a:tcPr/>
                </a:tc>
              </a:tr>
              <a:tr h="3729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Art instruction helps students do better in academic disciplines.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dirty="0" smtClean="0"/>
                        <a:t>4.5</a:t>
                      </a:r>
                      <a:endParaRPr lang="en-US" dirty="0"/>
                    </a:p>
                  </a:txBody>
                  <a:tcPr/>
                </a:tc>
              </a:tr>
              <a:tr h="6437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The content taught in an art class is an important part of a quality public education experience.</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dirty="0" smtClean="0"/>
                        <a:t>4.66</a:t>
                      </a:r>
                      <a:endParaRPr lang="en-US" dirty="0"/>
                    </a:p>
                  </a:txBody>
                  <a:tcPr/>
                </a:tc>
              </a:tr>
              <a:tr h="3729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Arts programming enhances parental involvement in our school.</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dirty="0" smtClean="0"/>
                        <a:t>4.06</a:t>
                      </a:r>
                      <a:endParaRPr lang="en-US" dirty="0"/>
                    </a:p>
                  </a:txBody>
                  <a:tcPr/>
                </a:tc>
              </a:tr>
              <a:tr h="6437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effectLst/>
                        </a:rPr>
                        <a:t>Access to knowledge about careers in creative industries could provide increased motivation to provide arts instruction.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r>
                        <a:rPr lang="en-US" dirty="0" smtClean="0"/>
                        <a:t>4.16</a:t>
                      </a:r>
                      <a:endParaRPr lang="en-US" dirty="0"/>
                    </a:p>
                  </a:txBody>
                  <a:tcPr/>
                </a:tc>
              </a:tr>
            </a:tbl>
          </a:graphicData>
        </a:graphic>
      </p:graphicFrame>
    </p:spTree>
    <p:extLst>
      <p:ext uri="{BB962C8B-B14F-4D97-AF65-F5344CB8AC3E}">
        <p14:creationId xmlns:p14="http://schemas.microsoft.com/office/powerpoint/2010/main" val="2699698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696" y="1708880"/>
            <a:ext cx="9043787" cy="4310668"/>
          </a:xfrm>
        </p:spPr>
        <p:txBody>
          <a:bodyPr>
            <a:normAutofit/>
          </a:bodyPr>
          <a:lstStyle/>
          <a:p>
            <a:pPr marL="0" indent="0">
              <a:buNone/>
            </a:pPr>
            <a:r>
              <a:rPr lang="en-US" sz="2000" b="1" dirty="0" smtClean="0">
                <a:solidFill>
                  <a:schemeClr val="tx1"/>
                </a:solidFill>
              </a:rPr>
              <a:t>Conclusions</a:t>
            </a:r>
          </a:p>
          <a:p>
            <a:r>
              <a:rPr lang="en-US" sz="2000" b="1" dirty="0">
                <a:solidFill>
                  <a:schemeClr val="tx1"/>
                </a:solidFill>
              </a:rPr>
              <a:t>T</a:t>
            </a:r>
            <a:r>
              <a:rPr lang="en-US" sz="2000" b="1" dirty="0" smtClean="0">
                <a:solidFill>
                  <a:schemeClr val="tx1"/>
                </a:solidFill>
              </a:rPr>
              <a:t>hese studies, ‘08 and ‘14 measure </a:t>
            </a:r>
            <a:r>
              <a:rPr lang="en-US" sz="2000" b="1" dirty="0">
                <a:solidFill>
                  <a:schemeClr val="tx1"/>
                </a:solidFill>
              </a:rPr>
              <a:t>inputs, </a:t>
            </a:r>
            <a:r>
              <a:rPr lang="en-US" sz="2000" b="1" dirty="0" smtClean="0">
                <a:solidFill>
                  <a:schemeClr val="tx1"/>
                </a:solidFill>
              </a:rPr>
              <a:t>and trends </a:t>
            </a:r>
            <a:r>
              <a:rPr lang="en-US" sz="2000" b="1" dirty="0">
                <a:solidFill>
                  <a:schemeClr val="tx1"/>
                </a:solidFill>
              </a:rPr>
              <a:t>are stable.</a:t>
            </a:r>
          </a:p>
          <a:p>
            <a:r>
              <a:rPr lang="en-US" sz="2000" b="1" dirty="0">
                <a:solidFill>
                  <a:schemeClr val="tx1"/>
                </a:solidFill>
              </a:rPr>
              <a:t>More resources </a:t>
            </a:r>
            <a:r>
              <a:rPr lang="en-US" sz="2000" b="1" dirty="0" smtClean="0">
                <a:solidFill>
                  <a:schemeClr val="tx1"/>
                </a:solidFill>
              </a:rPr>
              <a:t>needed to collect </a:t>
            </a:r>
            <a:r>
              <a:rPr lang="en-US" sz="2000" b="1" dirty="0">
                <a:solidFill>
                  <a:schemeClr val="tx1"/>
                </a:solidFill>
              </a:rPr>
              <a:t>this </a:t>
            </a:r>
            <a:r>
              <a:rPr lang="en-US" sz="2000" b="1" dirty="0" smtClean="0">
                <a:solidFill>
                  <a:schemeClr val="tx1"/>
                </a:solidFill>
              </a:rPr>
              <a:t>type of data </a:t>
            </a:r>
            <a:r>
              <a:rPr lang="en-US" sz="2000" b="1" dirty="0">
                <a:solidFill>
                  <a:schemeClr val="tx1"/>
                </a:solidFill>
              </a:rPr>
              <a:t>on </a:t>
            </a:r>
            <a:r>
              <a:rPr lang="en-US" sz="2000" b="1" dirty="0" smtClean="0">
                <a:solidFill>
                  <a:schemeClr val="tx1"/>
                </a:solidFill>
              </a:rPr>
              <a:t>a regular basis</a:t>
            </a:r>
            <a:r>
              <a:rPr lang="en-US" sz="2000" b="1" dirty="0">
                <a:solidFill>
                  <a:schemeClr val="tx1"/>
                </a:solidFill>
              </a:rPr>
              <a:t>, consistently across all 178 Colorado school districts.</a:t>
            </a:r>
          </a:p>
          <a:p>
            <a:r>
              <a:rPr lang="en-US" sz="2000" b="1" dirty="0">
                <a:solidFill>
                  <a:schemeClr val="tx1"/>
                </a:solidFill>
              </a:rPr>
              <a:t>Only when arts education data is collected regularly and consistently will it be possible to apply inferential methods in order to develop plausible correlations with other elements of public education.</a:t>
            </a:r>
          </a:p>
          <a:p>
            <a:r>
              <a:rPr lang="en-US" sz="2000" b="1" dirty="0">
                <a:solidFill>
                  <a:schemeClr val="tx1"/>
                </a:solidFill>
              </a:rPr>
              <a:t>Each state </a:t>
            </a:r>
            <a:r>
              <a:rPr lang="en-US" sz="2000" b="1" dirty="0" smtClean="0">
                <a:solidFill>
                  <a:schemeClr val="tx1"/>
                </a:solidFill>
              </a:rPr>
              <a:t>has its </a:t>
            </a:r>
            <a:r>
              <a:rPr lang="en-US" sz="2000" b="1" dirty="0">
                <a:solidFill>
                  <a:schemeClr val="tx1"/>
                </a:solidFill>
              </a:rPr>
              <a:t>own conditions </a:t>
            </a:r>
            <a:r>
              <a:rPr lang="en-US" sz="2000" b="1" dirty="0" smtClean="0">
                <a:solidFill>
                  <a:schemeClr val="tx1"/>
                </a:solidFill>
              </a:rPr>
              <a:t>to </a:t>
            </a:r>
            <a:r>
              <a:rPr lang="en-US" sz="2000" b="1" dirty="0">
                <a:solidFill>
                  <a:schemeClr val="tx1"/>
                </a:solidFill>
              </a:rPr>
              <a:t>consider </a:t>
            </a:r>
            <a:r>
              <a:rPr lang="en-US" sz="2000" b="1" dirty="0" smtClean="0">
                <a:solidFill>
                  <a:schemeClr val="tx1"/>
                </a:solidFill>
              </a:rPr>
              <a:t>in conducting this </a:t>
            </a:r>
            <a:r>
              <a:rPr lang="en-US" sz="2000" b="1" dirty="0">
                <a:solidFill>
                  <a:schemeClr val="tx1"/>
                </a:solidFill>
              </a:rPr>
              <a:t>kind of research. </a:t>
            </a:r>
            <a:r>
              <a:rPr lang="en-US" sz="2000" b="1" dirty="0" smtClean="0">
                <a:solidFill>
                  <a:schemeClr val="tx1"/>
                </a:solidFill>
              </a:rPr>
              <a:t>For example, Colorado </a:t>
            </a:r>
            <a:r>
              <a:rPr lang="en-US" sz="2000" b="1" dirty="0">
                <a:solidFill>
                  <a:schemeClr val="tx1"/>
                </a:solidFill>
              </a:rPr>
              <a:t>is one of 6 states that are considered “local </a:t>
            </a:r>
            <a:r>
              <a:rPr lang="en-US" sz="2000" b="1" dirty="0" smtClean="0">
                <a:solidFill>
                  <a:schemeClr val="tx1"/>
                </a:solidFill>
              </a:rPr>
              <a:t>control,” which means each </a:t>
            </a:r>
            <a:r>
              <a:rPr lang="en-US" sz="2000" b="1" dirty="0">
                <a:solidFill>
                  <a:schemeClr val="tx1"/>
                </a:solidFill>
              </a:rPr>
              <a:t>of Colorado’s 178 school districts </a:t>
            </a:r>
            <a:r>
              <a:rPr lang="en-US" sz="2000" b="1" dirty="0" smtClean="0">
                <a:solidFill>
                  <a:schemeClr val="tx1"/>
                </a:solidFill>
              </a:rPr>
              <a:t>has </a:t>
            </a:r>
            <a:r>
              <a:rPr lang="en-US" sz="2000" b="1" dirty="0">
                <a:solidFill>
                  <a:schemeClr val="tx1"/>
                </a:solidFill>
              </a:rPr>
              <a:t>wide curriculum purview.</a:t>
            </a:r>
          </a:p>
          <a:p>
            <a:pPr marL="0" indent="0">
              <a:buNone/>
            </a:pPr>
            <a:endParaRPr lang="en-US" dirty="0"/>
          </a:p>
        </p:txBody>
      </p:sp>
      <p:pic>
        <p:nvPicPr>
          <p:cNvPr id="4" name="Picture 3"/>
          <p:cNvPicPr>
            <a:picLocks noChangeAspect="1"/>
          </p:cNvPicPr>
          <p:nvPr/>
        </p:nvPicPr>
        <p:blipFill>
          <a:blip r:embed="rId2"/>
          <a:stretch>
            <a:fillRect/>
          </a:stretch>
        </p:blipFill>
        <p:spPr>
          <a:xfrm>
            <a:off x="580696" y="458933"/>
            <a:ext cx="8602202" cy="1518036"/>
          </a:xfrm>
          <a:prstGeom prst="rect">
            <a:avLst/>
          </a:prstGeom>
        </p:spPr>
      </p:pic>
    </p:spTree>
    <p:extLst>
      <p:ext uri="{BB962C8B-B14F-4D97-AF65-F5344CB8AC3E}">
        <p14:creationId xmlns:p14="http://schemas.microsoft.com/office/powerpoint/2010/main" val="38115581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9725" y="247337"/>
            <a:ext cx="8602202" cy="1518036"/>
          </a:xfrm>
          <a:prstGeom prst="rect">
            <a:avLst/>
          </a:prstGeom>
        </p:spPr>
      </p:pic>
      <p:sp>
        <p:nvSpPr>
          <p:cNvPr id="3" name="Content Placeholder 2"/>
          <p:cNvSpPr>
            <a:spLocks noGrp="1"/>
          </p:cNvSpPr>
          <p:nvPr>
            <p:ph idx="1"/>
          </p:nvPr>
        </p:nvSpPr>
        <p:spPr>
          <a:xfrm>
            <a:off x="647353" y="1572493"/>
            <a:ext cx="8596668" cy="2911558"/>
          </a:xfrm>
        </p:spPr>
        <p:txBody>
          <a:bodyPr>
            <a:normAutofit fontScale="92500" lnSpcReduction="20000"/>
          </a:bodyPr>
          <a:lstStyle/>
          <a:p>
            <a:pPr marL="0" indent="0">
              <a:buNone/>
            </a:pPr>
            <a:r>
              <a:rPr lang="en-US" sz="2000" b="1" dirty="0" smtClean="0">
                <a:solidFill>
                  <a:schemeClr val="tx1"/>
                </a:solidFill>
              </a:rPr>
              <a:t>Questions </a:t>
            </a:r>
            <a:r>
              <a:rPr lang="en-US" sz="2000" b="1" dirty="0">
                <a:solidFill>
                  <a:schemeClr val="tx1"/>
                </a:solidFill>
              </a:rPr>
              <a:t>about </a:t>
            </a:r>
            <a:r>
              <a:rPr lang="en-US" sz="2000" b="1" dirty="0" smtClean="0">
                <a:solidFill>
                  <a:schemeClr val="tx1"/>
                </a:solidFill>
              </a:rPr>
              <a:t>research and/or discussion </a:t>
            </a:r>
            <a:r>
              <a:rPr lang="en-US" sz="2000" b="1" dirty="0">
                <a:solidFill>
                  <a:schemeClr val="tx1"/>
                </a:solidFill>
              </a:rPr>
              <a:t>questions:  </a:t>
            </a:r>
          </a:p>
          <a:p>
            <a:pPr lvl="1"/>
            <a:r>
              <a:rPr lang="en-US" sz="2000" b="1" dirty="0">
                <a:solidFill>
                  <a:schemeClr val="tx1"/>
                </a:solidFill>
              </a:rPr>
              <a:t>Are other YA affiliates involved in their states’ arts education research?</a:t>
            </a:r>
          </a:p>
          <a:p>
            <a:pPr lvl="1"/>
            <a:r>
              <a:rPr lang="en-US" sz="2000" b="1" dirty="0">
                <a:solidFill>
                  <a:schemeClr val="tx1"/>
                </a:solidFill>
              </a:rPr>
              <a:t>Is there general awareness in YA affiliate states about whether </a:t>
            </a:r>
            <a:r>
              <a:rPr lang="en-US" sz="2000" b="1" dirty="0" smtClean="0">
                <a:solidFill>
                  <a:schemeClr val="tx1"/>
                </a:solidFill>
              </a:rPr>
              <a:t>their </a:t>
            </a:r>
            <a:r>
              <a:rPr lang="en-US" sz="2000" b="1" dirty="0">
                <a:solidFill>
                  <a:schemeClr val="tx1"/>
                </a:solidFill>
              </a:rPr>
              <a:t>state collects this data or not</a:t>
            </a:r>
            <a:r>
              <a:rPr lang="en-US" sz="2000" b="1" dirty="0" smtClean="0">
                <a:solidFill>
                  <a:schemeClr val="tx1"/>
                </a:solidFill>
              </a:rPr>
              <a:t>?</a:t>
            </a:r>
          </a:p>
          <a:p>
            <a:pPr marL="457200" lvl="1" indent="0">
              <a:buNone/>
            </a:pPr>
            <a:endParaRPr lang="en-US" sz="2000" b="1" dirty="0">
              <a:solidFill>
                <a:schemeClr val="tx1"/>
              </a:solidFill>
            </a:endParaRPr>
          </a:p>
          <a:p>
            <a:pPr lvl="1">
              <a:lnSpc>
                <a:spcPct val="110000"/>
              </a:lnSpc>
              <a:spcBef>
                <a:spcPts val="0"/>
              </a:spcBef>
            </a:pPr>
            <a:r>
              <a:rPr lang="en-US" sz="2000" b="1" dirty="0">
                <a:solidFill>
                  <a:schemeClr val="tx1"/>
                </a:solidFill>
              </a:rPr>
              <a:t>How might arts education data </a:t>
            </a:r>
          </a:p>
          <a:p>
            <a:pPr marL="457200" lvl="1" indent="0">
              <a:lnSpc>
                <a:spcPct val="110000"/>
              </a:lnSpc>
              <a:spcBef>
                <a:spcPts val="0"/>
              </a:spcBef>
              <a:buNone/>
            </a:pPr>
            <a:r>
              <a:rPr lang="en-US" sz="2000" b="1" dirty="0" smtClean="0">
                <a:solidFill>
                  <a:schemeClr val="tx1"/>
                </a:solidFill>
              </a:rPr>
              <a:t>     impact </a:t>
            </a:r>
            <a:r>
              <a:rPr lang="en-US" sz="2000" b="1" dirty="0">
                <a:solidFill>
                  <a:schemeClr val="tx1"/>
                </a:solidFill>
              </a:rPr>
              <a:t>YA affiliates</a:t>
            </a:r>
            <a:r>
              <a:rPr lang="en-US" sz="2000" b="1" dirty="0" smtClean="0">
                <a:solidFill>
                  <a:schemeClr val="tx1"/>
                </a:solidFill>
              </a:rPr>
              <a:t>?</a:t>
            </a:r>
            <a:endParaRPr lang="en-US" sz="2000" b="1" dirty="0">
              <a:solidFill>
                <a:schemeClr val="tx1"/>
              </a:solidFill>
            </a:endParaRPr>
          </a:p>
          <a:p>
            <a:pPr lvl="1"/>
            <a:r>
              <a:rPr lang="en-US" sz="2000" b="1" dirty="0" smtClean="0">
                <a:solidFill>
                  <a:schemeClr val="tx1"/>
                </a:solidFill>
              </a:rPr>
              <a:t>Other?</a:t>
            </a:r>
            <a:endParaRPr lang="en-US" sz="2000" b="1" dirty="0">
              <a:solidFill>
                <a:schemeClr val="tx1"/>
              </a:solidFill>
            </a:endParaRP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961" y="3090529"/>
            <a:ext cx="3664716" cy="2842210"/>
          </a:xfrm>
          <a:prstGeom prst="rect">
            <a:avLst/>
          </a:prstGeom>
        </p:spPr>
      </p:pic>
    </p:spTree>
    <p:extLst>
      <p:ext uri="{BB962C8B-B14F-4D97-AF65-F5344CB8AC3E}">
        <p14:creationId xmlns:p14="http://schemas.microsoft.com/office/powerpoint/2010/main" val="2683884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79549" y="5407820"/>
            <a:ext cx="4350544" cy="369332"/>
          </a:xfrm>
          <a:prstGeom prst="rect">
            <a:avLst/>
          </a:prstGeom>
          <a:noFill/>
        </p:spPr>
        <p:txBody>
          <a:bodyPr wrap="square" rtlCol="0">
            <a:spAutoFit/>
          </a:bodyPr>
          <a:lstStyle/>
          <a:p>
            <a:pPr algn="ctr"/>
            <a:r>
              <a:rPr lang="en-US" dirty="0" smtClean="0"/>
              <a:t>Colorado Artist: James </a:t>
            </a:r>
            <a:r>
              <a:rPr lang="en-US" dirty="0" err="1" smtClean="0"/>
              <a:t>Beckner</a:t>
            </a:r>
            <a:endParaRPr lang="en-US" dirty="0"/>
          </a:p>
        </p:txBody>
      </p:sp>
      <p:sp>
        <p:nvSpPr>
          <p:cNvPr id="6" name="Title 1"/>
          <p:cNvSpPr>
            <a:spLocks noGrp="1"/>
          </p:cNvSpPr>
          <p:nvPr>
            <p:ph type="title"/>
          </p:nvPr>
        </p:nvSpPr>
        <p:spPr>
          <a:xfrm>
            <a:off x="602384" y="84945"/>
            <a:ext cx="8596668" cy="1320800"/>
          </a:xfrm>
        </p:spPr>
        <p:txBody>
          <a:bodyPr/>
          <a:lstStyle/>
          <a:p>
            <a:pPr algn="ctr"/>
            <a:r>
              <a:rPr lang="en-US" dirty="0" smtClean="0"/>
              <a:t>Colorado Visual and Performing Arts Education Survey</a:t>
            </a:r>
            <a:endParaRPr lang="en-US" dirty="0"/>
          </a:p>
        </p:txBody>
      </p:sp>
      <p:pic>
        <p:nvPicPr>
          <p:cNvPr id="8" name="Picture 7"/>
          <p:cNvPicPr>
            <a:picLocks noChangeAspect="1"/>
          </p:cNvPicPr>
          <p:nvPr/>
        </p:nvPicPr>
        <p:blipFill>
          <a:blip r:embed="rId3"/>
          <a:stretch>
            <a:fillRect/>
          </a:stretch>
        </p:blipFill>
        <p:spPr>
          <a:xfrm>
            <a:off x="5201586" y="1374208"/>
            <a:ext cx="4065149" cy="4065149"/>
          </a:xfrm>
          <a:prstGeom prst="rect">
            <a:avLst/>
          </a:prstGeom>
        </p:spPr>
      </p:pic>
      <p:sp>
        <p:nvSpPr>
          <p:cNvPr id="9" name="TextBox 8"/>
          <p:cNvSpPr txBox="1"/>
          <p:nvPr/>
        </p:nvSpPr>
        <p:spPr>
          <a:xfrm>
            <a:off x="602383" y="1270000"/>
            <a:ext cx="4599203" cy="4678204"/>
          </a:xfrm>
          <a:prstGeom prst="rect">
            <a:avLst/>
          </a:prstGeom>
          <a:noFill/>
        </p:spPr>
        <p:txBody>
          <a:bodyPr wrap="square" rtlCol="0">
            <a:spAutoFit/>
          </a:bodyPr>
          <a:lstStyle/>
          <a:p>
            <a:r>
              <a:rPr lang="en-US" sz="2000" b="1" dirty="0" smtClean="0"/>
              <a:t>The Message:</a:t>
            </a:r>
          </a:p>
          <a:p>
            <a:pPr marL="285750" indent="-285750">
              <a:buFont typeface="Arial" panose="020B0604020202020204" pitchFamily="34" charset="0"/>
              <a:buChar char="•"/>
            </a:pPr>
            <a:r>
              <a:rPr lang="en-US" sz="2000" b="1" dirty="0" smtClean="0"/>
              <a:t>Colorado </a:t>
            </a:r>
            <a:r>
              <a:rPr lang="en-US" sz="2000" b="1" dirty="0"/>
              <a:t>has mainly “held its own” with arts education since 2008</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D</a:t>
            </a:r>
            <a:r>
              <a:rPr lang="en-US" sz="2000" b="1" dirty="0" smtClean="0"/>
              <a:t>ata </a:t>
            </a:r>
            <a:r>
              <a:rPr lang="en-US" sz="2000" b="1" dirty="0"/>
              <a:t>“mirrors” several 2008 trend lines, including the relative amounts of arts education received by grade </a:t>
            </a:r>
            <a:r>
              <a:rPr lang="en-US" sz="2000" b="1" dirty="0" smtClean="0"/>
              <a:t>level</a:t>
            </a:r>
          </a:p>
          <a:p>
            <a:endParaRPr lang="en-US" sz="2000" b="1" dirty="0"/>
          </a:p>
          <a:p>
            <a:pPr marL="285750" indent="-285750">
              <a:buFont typeface="Arial" panose="020B0604020202020204" pitchFamily="34" charset="0"/>
              <a:buChar char="•"/>
            </a:pPr>
            <a:r>
              <a:rPr lang="en-US" sz="2000" b="1" dirty="0"/>
              <a:t>S</a:t>
            </a:r>
            <a:r>
              <a:rPr lang="en-US" sz="2000" b="1" dirty="0" smtClean="0"/>
              <a:t>trong </a:t>
            </a:r>
            <a:r>
              <a:rPr lang="en-US" sz="2000" b="1" dirty="0"/>
              <a:t>support for the value of arts education evidenced by the principals who completed the survey</a:t>
            </a:r>
          </a:p>
          <a:p>
            <a:endParaRPr lang="en-US" dirty="0"/>
          </a:p>
        </p:txBody>
      </p:sp>
    </p:spTree>
    <p:extLst>
      <p:ext uri="{BB962C8B-B14F-4D97-AF65-F5344CB8AC3E}">
        <p14:creationId xmlns:p14="http://schemas.microsoft.com/office/powerpoint/2010/main" val="3010147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690" y="2110259"/>
            <a:ext cx="8596312" cy="2954982"/>
          </a:xfrm>
        </p:spPr>
      </p:pic>
      <p:sp>
        <p:nvSpPr>
          <p:cNvPr id="6" name="TextBox 5"/>
          <p:cNvSpPr txBox="1"/>
          <p:nvPr/>
        </p:nvSpPr>
        <p:spPr>
          <a:xfrm>
            <a:off x="3557587" y="5245100"/>
            <a:ext cx="2971800" cy="369332"/>
          </a:xfrm>
          <a:prstGeom prst="rect">
            <a:avLst/>
          </a:prstGeom>
          <a:noFill/>
        </p:spPr>
        <p:txBody>
          <a:bodyPr wrap="square" rtlCol="0">
            <a:spAutoFit/>
          </a:bodyPr>
          <a:lstStyle/>
          <a:p>
            <a:r>
              <a:rPr lang="en-US" dirty="0" smtClean="0"/>
              <a:t>Denver City Park, Colorado </a:t>
            </a:r>
            <a:endParaRPr lang="en-US" dirty="0"/>
          </a:p>
        </p:txBody>
      </p:sp>
      <p:sp>
        <p:nvSpPr>
          <p:cNvPr id="5" name="Title 1"/>
          <p:cNvSpPr>
            <a:spLocks noGrp="1"/>
          </p:cNvSpPr>
          <p:nvPr>
            <p:ph type="title"/>
          </p:nvPr>
        </p:nvSpPr>
        <p:spPr>
          <a:xfrm>
            <a:off x="677334" y="609600"/>
            <a:ext cx="8596668" cy="1320800"/>
          </a:xfrm>
        </p:spPr>
        <p:txBody>
          <a:bodyPr/>
          <a:lstStyle/>
          <a:p>
            <a:pPr algn="ctr"/>
            <a:r>
              <a:rPr lang="en-US" dirty="0" smtClean="0"/>
              <a:t>Colorado Visual and Performing Arts Education Survey</a:t>
            </a:r>
            <a:endParaRPr lang="en-US" dirty="0"/>
          </a:p>
        </p:txBody>
      </p:sp>
    </p:spTree>
    <p:extLst>
      <p:ext uri="{BB962C8B-B14F-4D97-AF65-F5344CB8AC3E}">
        <p14:creationId xmlns:p14="http://schemas.microsoft.com/office/powerpoint/2010/main" val="314427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47105" y="2010586"/>
            <a:ext cx="4584135" cy="3056090"/>
          </a:xfrm>
        </p:spPr>
      </p:pic>
      <p:sp>
        <p:nvSpPr>
          <p:cNvPr id="5" name="TextBox 4"/>
          <p:cNvSpPr txBox="1"/>
          <p:nvPr/>
        </p:nvSpPr>
        <p:spPr>
          <a:xfrm>
            <a:off x="5303104" y="5146862"/>
            <a:ext cx="4272136" cy="369332"/>
          </a:xfrm>
          <a:prstGeom prst="rect">
            <a:avLst/>
          </a:prstGeom>
          <a:noFill/>
        </p:spPr>
        <p:txBody>
          <a:bodyPr wrap="square" rtlCol="0">
            <a:spAutoFit/>
          </a:bodyPr>
          <a:lstStyle/>
          <a:p>
            <a:pPr algn="ctr"/>
            <a:r>
              <a:rPr lang="en-US" dirty="0" smtClean="0"/>
              <a:t>“Nutcracker” Colorado Ballet</a:t>
            </a:r>
            <a:endParaRPr lang="en-US" dirty="0"/>
          </a:p>
        </p:txBody>
      </p:sp>
      <p:sp>
        <p:nvSpPr>
          <p:cNvPr id="6" name="Title 1"/>
          <p:cNvSpPr>
            <a:spLocks noGrp="1"/>
          </p:cNvSpPr>
          <p:nvPr>
            <p:ph type="title"/>
          </p:nvPr>
        </p:nvSpPr>
        <p:spPr>
          <a:xfrm>
            <a:off x="677334" y="609600"/>
            <a:ext cx="8596668" cy="1320800"/>
          </a:xfrm>
        </p:spPr>
        <p:txBody>
          <a:bodyPr/>
          <a:lstStyle/>
          <a:p>
            <a:pPr algn="ctr"/>
            <a:r>
              <a:rPr lang="en-US" dirty="0" smtClean="0"/>
              <a:t>Colorado Visual and Performing Arts Education Survey</a:t>
            </a:r>
            <a:endParaRPr lang="en-US" dirty="0"/>
          </a:p>
        </p:txBody>
      </p:sp>
      <p:sp>
        <p:nvSpPr>
          <p:cNvPr id="7" name="TextBox 6"/>
          <p:cNvSpPr txBox="1"/>
          <p:nvPr/>
        </p:nvSpPr>
        <p:spPr>
          <a:xfrm>
            <a:off x="807244" y="1750219"/>
            <a:ext cx="4281917" cy="4370427"/>
          </a:xfrm>
          <a:prstGeom prst="rect">
            <a:avLst/>
          </a:prstGeom>
          <a:noFill/>
        </p:spPr>
        <p:txBody>
          <a:bodyPr wrap="square" rtlCol="0">
            <a:spAutoFit/>
          </a:bodyPr>
          <a:lstStyle/>
          <a:p>
            <a:r>
              <a:rPr lang="en-US" sz="2000" b="1" dirty="0" smtClean="0"/>
              <a:t>Observable Trends:</a:t>
            </a:r>
          </a:p>
          <a:p>
            <a:pPr marL="285750" indent="-285750">
              <a:buFont typeface="Arial" panose="020B0604020202020204" pitchFamily="34" charset="0"/>
              <a:buChar char="•"/>
            </a:pPr>
            <a:r>
              <a:rPr lang="en-US" sz="2000" b="1" dirty="0"/>
              <a:t>98% of Elementary students receiving some art </a:t>
            </a:r>
            <a:r>
              <a:rPr lang="en-US" sz="2000" b="1" dirty="0" smtClean="0"/>
              <a:t>- music </a:t>
            </a:r>
            <a:r>
              <a:rPr lang="en-US" sz="2000" b="1" dirty="0"/>
              <a:t>and visual </a:t>
            </a:r>
            <a:r>
              <a:rPr lang="en-US" sz="2000" b="1" dirty="0" smtClean="0"/>
              <a:t>arts, approximately </a:t>
            </a:r>
            <a:r>
              <a:rPr lang="en-US" sz="2000" b="1" dirty="0"/>
              <a:t>118 minutes per </a:t>
            </a:r>
            <a:r>
              <a:rPr lang="en-US" sz="2000" b="1" dirty="0" smtClean="0"/>
              <a:t>week.</a:t>
            </a:r>
          </a:p>
          <a:p>
            <a:endParaRPr lang="en-US" sz="2000" b="1" dirty="0"/>
          </a:p>
          <a:p>
            <a:pPr marL="285750" indent="-285750">
              <a:buFont typeface="Arial" panose="020B0604020202020204" pitchFamily="34" charset="0"/>
              <a:buChar char="•"/>
            </a:pPr>
            <a:r>
              <a:rPr lang="en-US" sz="2000" b="1" dirty="0"/>
              <a:t>71% of Middle </a:t>
            </a:r>
            <a:r>
              <a:rPr lang="en-US" sz="2000" b="1" dirty="0" smtClean="0"/>
              <a:t>School students </a:t>
            </a:r>
            <a:r>
              <a:rPr lang="en-US" sz="2000" b="1" dirty="0"/>
              <a:t>receiving some art </a:t>
            </a:r>
            <a:r>
              <a:rPr lang="en-US" sz="2000" b="1" dirty="0" smtClean="0"/>
              <a:t>- offerings </a:t>
            </a:r>
            <a:r>
              <a:rPr lang="en-US" sz="2000" b="1" dirty="0"/>
              <a:t>are more </a:t>
            </a:r>
            <a:r>
              <a:rPr lang="en-US" sz="2000" b="1" dirty="0" smtClean="0"/>
              <a:t>varied.</a:t>
            </a:r>
          </a:p>
          <a:p>
            <a:endParaRPr lang="en-US" sz="2000" b="1" dirty="0"/>
          </a:p>
          <a:p>
            <a:pPr marL="285750" indent="-285750">
              <a:buFont typeface="Arial" panose="020B0604020202020204" pitchFamily="34" charset="0"/>
              <a:buChar char="•"/>
            </a:pPr>
            <a:r>
              <a:rPr lang="en-US" sz="2000" b="1" dirty="0"/>
              <a:t>54% of High School students receiving some </a:t>
            </a:r>
            <a:r>
              <a:rPr lang="en-US" sz="2000" b="1" dirty="0" smtClean="0"/>
              <a:t>art, with </a:t>
            </a:r>
            <a:r>
              <a:rPr lang="en-US" sz="2000" b="1" dirty="0"/>
              <a:t>even more varied </a:t>
            </a:r>
            <a:r>
              <a:rPr lang="en-US" sz="2000" b="1" dirty="0" smtClean="0"/>
              <a:t>offerings.</a:t>
            </a:r>
            <a:endParaRPr lang="en-US" sz="2000" b="1" dirty="0"/>
          </a:p>
          <a:p>
            <a:endParaRPr lang="en-US" dirty="0"/>
          </a:p>
        </p:txBody>
      </p:sp>
    </p:spTree>
    <p:extLst>
      <p:ext uri="{BB962C8B-B14F-4D97-AF65-F5344CB8AC3E}">
        <p14:creationId xmlns:p14="http://schemas.microsoft.com/office/powerpoint/2010/main" val="1292886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22772" y="1990650"/>
            <a:ext cx="4759325" cy="3192325"/>
          </a:xfrm>
        </p:spPr>
      </p:pic>
      <p:sp>
        <p:nvSpPr>
          <p:cNvPr id="5" name="TextBox 4"/>
          <p:cNvSpPr txBox="1"/>
          <p:nvPr/>
        </p:nvSpPr>
        <p:spPr>
          <a:xfrm>
            <a:off x="4922772" y="5320806"/>
            <a:ext cx="4601369" cy="369332"/>
          </a:xfrm>
          <a:prstGeom prst="rect">
            <a:avLst/>
          </a:prstGeom>
          <a:noFill/>
        </p:spPr>
        <p:txBody>
          <a:bodyPr wrap="square" rtlCol="0">
            <a:spAutoFit/>
          </a:bodyPr>
          <a:lstStyle/>
          <a:p>
            <a:pPr algn="ctr"/>
            <a:r>
              <a:rPr lang="en-US" dirty="0" smtClean="0"/>
              <a:t>Civic Center Building, Denver, Colorado</a:t>
            </a:r>
            <a:endParaRPr lang="en-US" dirty="0"/>
          </a:p>
        </p:txBody>
      </p:sp>
      <p:sp>
        <p:nvSpPr>
          <p:cNvPr id="6" name="Title 1"/>
          <p:cNvSpPr>
            <a:spLocks noGrp="1"/>
          </p:cNvSpPr>
          <p:nvPr>
            <p:ph type="title"/>
          </p:nvPr>
        </p:nvSpPr>
        <p:spPr>
          <a:xfrm>
            <a:off x="677334" y="219856"/>
            <a:ext cx="8596668" cy="1320800"/>
          </a:xfrm>
        </p:spPr>
        <p:txBody>
          <a:bodyPr/>
          <a:lstStyle/>
          <a:p>
            <a:pPr algn="ctr"/>
            <a:r>
              <a:rPr lang="en-US" dirty="0" smtClean="0"/>
              <a:t>Colorado Visual and Performing Arts Education Survey</a:t>
            </a:r>
            <a:endParaRPr lang="en-US" dirty="0"/>
          </a:p>
        </p:txBody>
      </p:sp>
      <p:sp>
        <p:nvSpPr>
          <p:cNvPr id="3" name="TextBox 2"/>
          <p:cNvSpPr txBox="1"/>
          <p:nvPr/>
        </p:nvSpPr>
        <p:spPr>
          <a:xfrm>
            <a:off x="677334" y="1705100"/>
            <a:ext cx="4142004" cy="3785652"/>
          </a:xfrm>
          <a:prstGeom prst="rect">
            <a:avLst/>
          </a:prstGeom>
          <a:noFill/>
        </p:spPr>
        <p:txBody>
          <a:bodyPr wrap="square" rtlCol="0">
            <a:spAutoFit/>
          </a:bodyPr>
          <a:lstStyle/>
          <a:p>
            <a:r>
              <a:rPr lang="en-US" sz="2000" b="1" dirty="0" smtClean="0"/>
              <a:t>Trends by External Providers:</a:t>
            </a:r>
          </a:p>
          <a:p>
            <a:endParaRPr lang="en-US" sz="2000" b="1" dirty="0" smtClean="0"/>
          </a:p>
          <a:p>
            <a:pPr marL="285750" indent="-285750">
              <a:buFont typeface="Arial" panose="020B0604020202020204" pitchFamily="34" charset="0"/>
              <a:buChar char="•"/>
            </a:pPr>
            <a:r>
              <a:rPr lang="en-US" sz="2000" b="1" dirty="0" smtClean="0"/>
              <a:t>Approximately </a:t>
            </a:r>
            <a:r>
              <a:rPr lang="en-US" sz="2000" b="1" dirty="0"/>
              <a:t>35% of CO schools reach out for resources outside the school and school district</a:t>
            </a:r>
            <a:r>
              <a:rPr lang="en-US" sz="2000" b="1" dirty="0" smtClean="0"/>
              <a:t>.</a:t>
            </a:r>
          </a:p>
          <a:p>
            <a:endParaRPr lang="en-US" sz="2000" b="1" dirty="0"/>
          </a:p>
          <a:p>
            <a:pPr marL="285750" indent="-285750">
              <a:buFont typeface="Arial" panose="020B0604020202020204" pitchFamily="34" charset="0"/>
              <a:buChar char="•"/>
            </a:pPr>
            <a:r>
              <a:rPr lang="en-US" sz="2000" b="1" dirty="0"/>
              <a:t>A</a:t>
            </a:r>
            <a:r>
              <a:rPr lang="en-US" sz="2000" b="1" dirty="0" smtClean="0"/>
              <a:t>pproximately </a:t>
            </a:r>
            <a:r>
              <a:rPr lang="en-US" sz="2000" b="1" dirty="0"/>
              <a:t>35% of CO schools receive services from cultural external </a:t>
            </a:r>
            <a:r>
              <a:rPr lang="en-US" sz="2000" b="1" dirty="0" smtClean="0"/>
              <a:t>providers (these </a:t>
            </a:r>
            <a:r>
              <a:rPr lang="en-US" sz="2000" b="1" dirty="0"/>
              <a:t>two factors likely influence each </a:t>
            </a:r>
            <a:r>
              <a:rPr lang="en-US" sz="2000" b="1" dirty="0" smtClean="0"/>
              <a:t>other)</a:t>
            </a:r>
            <a:endParaRPr lang="en-US" sz="2000" b="1" dirty="0"/>
          </a:p>
        </p:txBody>
      </p:sp>
    </p:spTree>
    <p:extLst>
      <p:ext uri="{BB962C8B-B14F-4D97-AF65-F5344CB8AC3E}">
        <p14:creationId xmlns:p14="http://schemas.microsoft.com/office/powerpoint/2010/main" val="3796664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8719" y="1921669"/>
            <a:ext cx="4414837" cy="4093428"/>
          </a:xfrm>
          <a:prstGeom prst="rect">
            <a:avLst/>
          </a:prstGeom>
          <a:noFill/>
        </p:spPr>
        <p:txBody>
          <a:bodyPr wrap="square" rtlCol="0">
            <a:spAutoFit/>
          </a:bodyPr>
          <a:lstStyle/>
          <a:p>
            <a:r>
              <a:rPr lang="en-US" sz="2000" b="1" dirty="0" smtClean="0"/>
              <a:t>Trends about External Providers:</a:t>
            </a:r>
          </a:p>
          <a:p>
            <a:endParaRPr lang="en-US" sz="2000" b="1" dirty="0" smtClean="0"/>
          </a:p>
          <a:p>
            <a:r>
              <a:rPr lang="en-US" sz="2000" b="1" dirty="0"/>
              <a:t>Barriers to these relationships and services cited </a:t>
            </a:r>
            <a:r>
              <a:rPr lang="en-US" sz="2000" b="1" dirty="0" smtClean="0"/>
              <a:t>as;</a:t>
            </a:r>
          </a:p>
          <a:p>
            <a:r>
              <a:rPr lang="en-US" sz="2000" b="1" dirty="0"/>
              <a:t>	</a:t>
            </a:r>
            <a:r>
              <a:rPr lang="en-US" sz="2000" b="1" dirty="0" smtClean="0"/>
              <a:t>budget </a:t>
            </a:r>
            <a:r>
              <a:rPr lang="en-US" sz="2000" b="1" dirty="0"/>
              <a:t>(54</a:t>
            </a:r>
            <a:r>
              <a:rPr lang="en-US" sz="2000" b="1" dirty="0" smtClean="0"/>
              <a:t>%)</a:t>
            </a:r>
          </a:p>
          <a:p>
            <a:pPr lvl="2"/>
            <a:r>
              <a:rPr lang="en-US" sz="2000" b="1" dirty="0" smtClean="0"/>
              <a:t>time </a:t>
            </a:r>
            <a:r>
              <a:rPr lang="en-US" sz="2000" b="1" dirty="0"/>
              <a:t>(54</a:t>
            </a:r>
            <a:r>
              <a:rPr lang="en-US" sz="2000" b="1" dirty="0" smtClean="0"/>
              <a:t>%)</a:t>
            </a:r>
          </a:p>
          <a:p>
            <a:pPr lvl="2"/>
            <a:r>
              <a:rPr lang="en-US" sz="2000" b="1" dirty="0" smtClean="0"/>
              <a:t>lack </a:t>
            </a:r>
            <a:r>
              <a:rPr lang="en-US" sz="2000" b="1" dirty="0"/>
              <a:t>of </a:t>
            </a:r>
            <a:r>
              <a:rPr lang="en-US" sz="2000" b="1" dirty="0" smtClean="0"/>
              <a:t>information (53%)</a:t>
            </a:r>
          </a:p>
          <a:p>
            <a:pPr lvl="2"/>
            <a:r>
              <a:rPr lang="en-US" sz="2000" b="1" dirty="0" smtClean="0"/>
              <a:t>other </a:t>
            </a:r>
            <a:r>
              <a:rPr lang="en-US" sz="2000" b="1" dirty="0"/>
              <a:t>(17%) </a:t>
            </a:r>
          </a:p>
          <a:p>
            <a:endParaRPr lang="en-US" sz="2000" b="1" dirty="0" smtClean="0"/>
          </a:p>
          <a:p>
            <a:r>
              <a:rPr lang="en-US" sz="2000" b="1" dirty="0" smtClean="0"/>
              <a:t>Most </a:t>
            </a:r>
            <a:r>
              <a:rPr lang="en-US" sz="2000" b="1" dirty="0"/>
              <a:t>common “other” </a:t>
            </a:r>
            <a:r>
              <a:rPr lang="en-US" sz="2000" b="1" dirty="0" smtClean="0"/>
              <a:t>barriers cited,  </a:t>
            </a:r>
            <a:r>
              <a:rPr lang="en-US" sz="2000" b="1" dirty="0"/>
              <a:t>remote location of school and difficulty traveling to arts organizations and </a:t>
            </a:r>
            <a:r>
              <a:rPr lang="en-US" sz="2000" b="1" dirty="0" smtClean="0"/>
              <a:t>institutions</a:t>
            </a:r>
            <a:endParaRPr lang="en-US" sz="2000" b="1" dirty="0"/>
          </a:p>
        </p:txBody>
      </p:sp>
      <p:sp>
        <p:nvSpPr>
          <p:cNvPr id="5" name="Title 1"/>
          <p:cNvSpPr>
            <a:spLocks noGrp="1"/>
          </p:cNvSpPr>
          <p:nvPr>
            <p:ph type="title"/>
          </p:nvPr>
        </p:nvSpPr>
        <p:spPr>
          <a:xfrm>
            <a:off x="669838" y="317292"/>
            <a:ext cx="8596668" cy="1320800"/>
          </a:xfrm>
        </p:spPr>
        <p:txBody>
          <a:bodyPr/>
          <a:lstStyle/>
          <a:p>
            <a:pPr algn="ctr"/>
            <a:r>
              <a:rPr lang="en-US" dirty="0" smtClean="0"/>
              <a:t>Colorado Visual and Performing Arts Education Survey</a:t>
            </a:r>
            <a:endParaRPr lang="en-US" dirty="0"/>
          </a:p>
        </p:txBody>
      </p:sp>
      <p:pic>
        <p:nvPicPr>
          <p:cNvPr id="3" name="Content Placeholder 2"/>
          <p:cNvPicPr>
            <a:picLocks noGrp="1" noChangeAspect="1"/>
          </p:cNvPicPr>
          <p:nvPr>
            <p:ph idx="1"/>
          </p:nvPr>
        </p:nvPicPr>
        <p:blipFill>
          <a:blip r:embed="rId2"/>
          <a:stretch>
            <a:fillRect/>
          </a:stretch>
        </p:blipFill>
        <p:spPr>
          <a:xfrm>
            <a:off x="5593556" y="1638092"/>
            <a:ext cx="3881438" cy="3881438"/>
          </a:xfrm>
          <a:prstGeom prst="rect">
            <a:avLst/>
          </a:prstGeom>
        </p:spPr>
      </p:pic>
      <p:pic>
        <p:nvPicPr>
          <p:cNvPr id="7" name="Picture 6"/>
          <p:cNvPicPr>
            <a:picLocks noChangeAspect="1"/>
          </p:cNvPicPr>
          <p:nvPr/>
        </p:nvPicPr>
        <p:blipFill>
          <a:blip r:embed="rId3"/>
          <a:stretch>
            <a:fillRect/>
          </a:stretch>
        </p:blipFill>
        <p:spPr>
          <a:xfrm>
            <a:off x="5593556" y="5519530"/>
            <a:ext cx="3755461" cy="774259"/>
          </a:xfrm>
          <a:prstGeom prst="rect">
            <a:avLst/>
          </a:prstGeom>
        </p:spPr>
      </p:pic>
    </p:spTree>
    <p:extLst>
      <p:ext uri="{BB962C8B-B14F-4D97-AF65-F5344CB8AC3E}">
        <p14:creationId xmlns:p14="http://schemas.microsoft.com/office/powerpoint/2010/main" val="531861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53367" y="1513123"/>
            <a:ext cx="4607279" cy="3337718"/>
          </a:xfrm>
        </p:spPr>
      </p:pic>
      <p:sp>
        <p:nvSpPr>
          <p:cNvPr id="5" name="TextBox 4"/>
          <p:cNvSpPr txBox="1"/>
          <p:nvPr/>
        </p:nvSpPr>
        <p:spPr>
          <a:xfrm>
            <a:off x="5104256" y="4850841"/>
            <a:ext cx="4505503" cy="369332"/>
          </a:xfrm>
          <a:prstGeom prst="rect">
            <a:avLst/>
          </a:prstGeom>
          <a:noFill/>
        </p:spPr>
        <p:txBody>
          <a:bodyPr wrap="square" rtlCol="0">
            <a:spAutoFit/>
          </a:bodyPr>
          <a:lstStyle/>
          <a:p>
            <a:pPr algn="ctr"/>
            <a:r>
              <a:rPr lang="en-US" dirty="0" smtClean="0"/>
              <a:t>Civic Center Park, CO State Capitol</a:t>
            </a:r>
            <a:endParaRPr lang="en-US" dirty="0"/>
          </a:p>
        </p:txBody>
      </p:sp>
      <p:sp>
        <p:nvSpPr>
          <p:cNvPr id="6" name="Title 1"/>
          <p:cNvSpPr>
            <a:spLocks noGrp="1"/>
          </p:cNvSpPr>
          <p:nvPr>
            <p:ph type="title"/>
          </p:nvPr>
        </p:nvSpPr>
        <p:spPr>
          <a:xfrm>
            <a:off x="805922" y="230981"/>
            <a:ext cx="8596668" cy="1320800"/>
          </a:xfrm>
        </p:spPr>
        <p:txBody>
          <a:bodyPr/>
          <a:lstStyle/>
          <a:p>
            <a:pPr algn="ctr"/>
            <a:r>
              <a:rPr lang="en-US" dirty="0" smtClean="0"/>
              <a:t>Colorado Visual and Performing Arts Education Survey</a:t>
            </a:r>
            <a:endParaRPr lang="en-US" dirty="0"/>
          </a:p>
        </p:txBody>
      </p:sp>
      <p:sp>
        <p:nvSpPr>
          <p:cNvPr id="3" name="TextBox 2"/>
          <p:cNvSpPr txBox="1"/>
          <p:nvPr/>
        </p:nvSpPr>
        <p:spPr>
          <a:xfrm>
            <a:off x="750976" y="1334424"/>
            <a:ext cx="4327836" cy="4231928"/>
          </a:xfrm>
          <a:prstGeom prst="rect">
            <a:avLst/>
          </a:prstGeom>
          <a:noFill/>
        </p:spPr>
        <p:txBody>
          <a:bodyPr wrap="square" rtlCol="0">
            <a:spAutoFit/>
          </a:bodyPr>
          <a:lstStyle/>
          <a:p>
            <a:r>
              <a:rPr lang="en-US" sz="2000" b="1" dirty="0" smtClean="0"/>
              <a:t>Survey Results:</a:t>
            </a:r>
          </a:p>
          <a:p>
            <a:pPr marL="285750" indent="-285750">
              <a:buFont typeface="Arial" panose="020B0604020202020204" pitchFamily="34" charset="0"/>
              <a:buChar char="•"/>
            </a:pPr>
            <a:r>
              <a:rPr lang="en-US" sz="2000" b="1" dirty="0"/>
              <a:t>97% of Colorado schools provide some formal arts </a:t>
            </a:r>
            <a:r>
              <a:rPr lang="en-US" sz="2000" b="1" dirty="0" smtClean="0"/>
              <a:t>education</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2% of Colorado schools do not provide </a:t>
            </a:r>
            <a:r>
              <a:rPr lang="en-US" sz="2000" b="1" dirty="0" smtClean="0"/>
              <a:t>any </a:t>
            </a:r>
            <a:r>
              <a:rPr lang="en-US" sz="2000" b="1" dirty="0"/>
              <a:t>formal arts </a:t>
            </a:r>
            <a:r>
              <a:rPr lang="en-US" sz="2000" b="1" dirty="0" smtClean="0"/>
              <a:t>education</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1% of respondents not </a:t>
            </a:r>
            <a:r>
              <a:rPr lang="en-US" sz="2000" b="1" dirty="0" smtClean="0"/>
              <a:t>sure</a:t>
            </a:r>
          </a:p>
          <a:p>
            <a:endParaRPr lang="en-US" sz="900" b="1" dirty="0" smtClean="0"/>
          </a:p>
          <a:p>
            <a:r>
              <a:rPr lang="en-US" b="1" dirty="0"/>
              <a:t>A</a:t>
            </a:r>
            <a:r>
              <a:rPr lang="en-US" sz="2000" b="1" dirty="0" smtClean="0"/>
              <a:t>pproximately </a:t>
            </a:r>
            <a:r>
              <a:rPr lang="en-US" sz="2000" b="1" dirty="0"/>
              <a:t>28,150 Colorado public school children attend schools which do not offer any formal arts </a:t>
            </a:r>
            <a:r>
              <a:rPr lang="en-US" sz="2000" b="1" dirty="0" smtClean="0"/>
              <a:t>education</a:t>
            </a:r>
            <a:endParaRPr lang="en-US" sz="2000" b="1" dirty="0"/>
          </a:p>
        </p:txBody>
      </p:sp>
    </p:spTree>
    <p:extLst>
      <p:ext uri="{BB962C8B-B14F-4D97-AF65-F5344CB8AC3E}">
        <p14:creationId xmlns:p14="http://schemas.microsoft.com/office/powerpoint/2010/main" val="499398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980123455"/>
              </p:ext>
            </p:extLst>
          </p:nvPr>
        </p:nvGraphicFramePr>
        <p:xfrm>
          <a:off x="1164432" y="1514474"/>
          <a:ext cx="6986588" cy="395049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64406" y="5307807"/>
            <a:ext cx="8294605" cy="962058"/>
          </a:xfrm>
          <a:prstGeom prst="rect">
            <a:avLst/>
          </a:prstGeom>
          <a:noFill/>
        </p:spPr>
        <p:txBody>
          <a:bodyPr wrap="square" rtlCol="0">
            <a:spAutoFit/>
          </a:bodyPr>
          <a:lstStyle/>
          <a:p>
            <a:pPr algn="ctr">
              <a:lnSpc>
                <a:spcPct val="107000"/>
              </a:lnSpc>
            </a:pP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a:t>
            </a:r>
            <a:r>
              <a:rPr lang="en-US"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 </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every grade level, the majority of elementary schools offer Visual Arts and/or Music.  Theater and Dance are offered far </a:t>
            </a:r>
            <a:r>
              <a:rPr lang="en-US"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less. </a:t>
            </a: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9" name="TextBox 8"/>
          <p:cNvSpPr txBox="1"/>
          <p:nvPr/>
        </p:nvSpPr>
        <p:spPr>
          <a:xfrm>
            <a:off x="7778019" y="2743199"/>
            <a:ext cx="1850231" cy="1477328"/>
          </a:xfrm>
          <a:prstGeom prst="rect">
            <a:avLst/>
          </a:prstGeom>
          <a:noFill/>
        </p:spPr>
        <p:txBody>
          <a:bodyPr wrap="square" rtlCol="0">
            <a:spAutoFit/>
          </a:bodyPr>
          <a:lstStyle/>
          <a:p>
            <a:r>
              <a:rPr lang="en-US" b="1" dirty="0" smtClean="0">
                <a:latin typeface="Calibri" panose="020F0502020204030204" pitchFamily="34" charset="0"/>
                <a:ea typeface="Calibri" panose="020F0502020204030204" pitchFamily="34" charset="0"/>
                <a:cs typeface="Times New Roman" panose="02020603050405020304" pitchFamily="18" charset="0"/>
              </a:rPr>
              <a:t>Music </a:t>
            </a:r>
            <a:endParaRPr lang="en-US" b="1" dirty="0">
              <a:latin typeface="Calibri" panose="020F0502020204030204" pitchFamily="34" charset="0"/>
              <a:ea typeface="Calibri" panose="020F0502020204030204" pitchFamily="34" charset="0"/>
              <a:cs typeface="Times New Roman" panose="02020603050405020304" pitchFamily="18" charset="0"/>
            </a:endParaRPr>
          </a:p>
          <a:p>
            <a:r>
              <a:rPr lang="en-US" b="1"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Visual arts</a:t>
            </a:r>
          </a:p>
          <a:p>
            <a:r>
              <a:rPr lang="en-US" b="1" dirty="0" smtClean="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Theater </a:t>
            </a:r>
          </a:p>
          <a:p>
            <a:r>
              <a:rPr lang="en-US" b="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Dance</a:t>
            </a:r>
            <a:endParaRPr lang="en-US"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itle 1"/>
          <p:cNvSpPr>
            <a:spLocks noGrp="1"/>
          </p:cNvSpPr>
          <p:nvPr>
            <p:ph type="title"/>
          </p:nvPr>
        </p:nvSpPr>
        <p:spPr>
          <a:xfrm>
            <a:off x="662344" y="429718"/>
            <a:ext cx="8596668" cy="1320800"/>
          </a:xfrm>
        </p:spPr>
        <p:txBody>
          <a:bodyPr/>
          <a:lstStyle/>
          <a:p>
            <a:pPr algn="ctr"/>
            <a:r>
              <a:rPr lang="en-US" dirty="0" smtClean="0"/>
              <a:t>Colorado Visual and Performing Arts Education Survey</a:t>
            </a:r>
            <a:endParaRPr lang="en-US" dirty="0"/>
          </a:p>
        </p:txBody>
      </p:sp>
    </p:spTree>
    <p:extLst>
      <p:ext uri="{BB962C8B-B14F-4D97-AF65-F5344CB8AC3E}">
        <p14:creationId xmlns:p14="http://schemas.microsoft.com/office/powerpoint/2010/main" val="3672114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77334" y="609600"/>
            <a:ext cx="8596668" cy="1320800"/>
          </a:xfrm>
        </p:spPr>
        <p:txBody>
          <a:bodyPr/>
          <a:lstStyle/>
          <a:p>
            <a:pPr algn="ctr"/>
            <a:r>
              <a:rPr lang="en-US" dirty="0" smtClean="0"/>
              <a:t>Colorado Visual and Performing Arts Education Survey</a:t>
            </a:r>
            <a:endParaRPr lang="en-US" dirty="0"/>
          </a:p>
        </p:txBody>
      </p:sp>
      <p:pic>
        <p:nvPicPr>
          <p:cNvPr id="3" name="Picture 2"/>
          <p:cNvPicPr>
            <a:picLocks noChangeAspect="1"/>
          </p:cNvPicPr>
          <p:nvPr/>
        </p:nvPicPr>
        <p:blipFill>
          <a:blip r:embed="rId3"/>
          <a:stretch>
            <a:fillRect/>
          </a:stretch>
        </p:blipFill>
        <p:spPr>
          <a:xfrm>
            <a:off x="1120704" y="1694656"/>
            <a:ext cx="5887315" cy="3535524"/>
          </a:xfrm>
          <a:prstGeom prst="rect">
            <a:avLst/>
          </a:prstGeom>
        </p:spPr>
      </p:pic>
      <p:sp>
        <p:nvSpPr>
          <p:cNvPr id="8" name="TextBox 7"/>
          <p:cNvSpPr txBox="1"/>
          <p:nvPr/>
        </p:nvSpPr>
        <p:spPr>
          <a:xfrm>
            <a:off x="1251571" y="5143482"/>
            <a:ext cx="8022431" cy="923330"/>
          </a:xfrm>
          <a:prstGeom prst="rect">
            <a:avLst/>
          </a:prstGeom>
          <a:noFill/>
        </p:spPr>
        <p:txBody>
          <a:bodyPr wrap="square" rtlCol="0">
            <a:spAutoFit/>
          </a:bodyPr>
          <a:lstStyle/>
          <a:p>
            <a:pPr algn="ct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Likewise, while the majority of middle schools offer at least some formal arts education, the focus is on Visual Arts and Music, as opposed to Theater and Dance. </a:t>
            </a: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extBox 1"/>
          <p:cNvSpPr txBox="1"/>
          <p:nvPr/>
        </p:nvSpPr>
        <p:spPr>
          <a:xfrm>
            <a:off x="7390151" y="2863121"/>
            <a:ext cx="1883851" cy="1200329"/>
          </a:xfrm>
          <a:prstGeom prst="rect">
            <a:avLst/>
          </a:prstGeom>
          <a:noFill/>
        </p:spPr>
        <p:txBody>
          <a:bodyPr wrap="square" rtlCol="0">
            <a:spAutoFit/>
          </a:bodyPr>
          <a:lstStyle/>
          <a:p>
            <a:r>
              <a:rPr lang="en-US" b="1" dirty="0" smtClean="0">
                <a:solidFill>
                  <a:srgbClr val="F1900F"/>
                </a:solidFill>
              </a:rPr>
              <a:t>Visual Arts</a:t>
            </a:r>
          </a:p>
          <a:p>
            <a:r>
              <a:rPr lang="en-US" b="1" dirty="0" smtClean="0">
                <a:solidFill>
                  <a:schemeClr val="accent2">
                    <a:lumMod val="75000"/>
                  </a:schemeClr>
                </a:solidFill>
              </a:rPr>
              <a:t>Music</a:t>
            </a:r>
          </a:p>
          <a:p>
            <a:r>
              <a:rPr lang="en-US" b="1" dirty="0" smtClean="0">
                <a:solidFill>
                  <a:srgbClr val="C00000"/>
                </a:solidFill>
              </a:rPr>
              <a:t>Theatre</a:t>
            </a:r>
          </a:p>
          <a:p>
            <a:r>
              <a:rPr lang="en-US" b="1" dirty="0" smtClean="0">
                <a:solidFill>
                  <a:srgbClr val="FFFF00"/>
                </a:solidFill>
              </a:rPr>
              <a:t>Dance</a:t>
            </a:r>
            <a:endParaRPr lang="en-US" b="1" dirty="0">
              <a:solidFill>
                <a:srgbClr val="FFFF00"/>
              </a:solidFill>
            </a:endParaRPr>
          </a:p>
        </p:txBody>
      </p:sp>
    </p:spTree>
    <p:extLst>
      <p:ext uri="{BB962C8B-B14F-4D97-AF65-F5344CB8AC3E}">
        <p14:creationId xmlns:p14="http://schemas.microsoft.com/office/powerpoint/2010/main" val="3420913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2">
      <a:dk1>
        <a:sysClr val="windowText" lastClr="000000"/>
      </a:dk1>
      <a:lt1>
        <a:sysClr val="window" lastClr="FFFFFF"/>
      </a:lt1>
      <a:dk2>
        <a:srgbClr val="2C3C43"/>
      </a:dk2>
      <a:lt2>
        <a:srgbClr val="EBEBEB"/>
      </a:lt2>
      <a:accent1>
        <a:srgbClr val="000000"/>
      </a:accent1>
      <a:accent2>
        <a:srgbClr val="00B0F0"/>
      </a:accent2>
      <a:accent3>
        <a:srgbClr val="757575"/>
      </a:accent3>
      <a:accent4>
        <a:srgbClr val="00B050"/>
      </a:accent4>
      <a:accent5>
        <a:srgbClr val="CF0F8A"/>
      </a:accent5>
      <a:accent6>
        <a:srgbClr val="4AADDE"/>
      </a:accent6>
      <a:hlink>
        <a:srgbClr val="00B050"/>
      </a:hlink>
      <a:folHlink>
        <a:srgbClr val="CF0F8A"/>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1" id="{0F4BC746-59F8-4C7F-8E62-3A3F75779E63}" vid="{48032F84-10B4-48BC-80F8-447F6BEE9E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 360 and CCI Template</Template>
  <TotalTime>2392</TotalTime>
  <Words>2419</Words>
  <Application>Microsoft Office PowerPoint</Application>
  <PresentationFormat>Widescreen</PresentationFormat>
  <Paragraphs>296</Paragraphs>
  <Slides>30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Times New Roman</vt:lpstr>
      <vt:lpstr>Trebuchet MS</vt:lpstr>
      <vt:lpstr>Wingdings 3</vt:lpstr>
      <vt:lpstr>Facet</vt:lpstr>
      <vt:lpstr>PowerPoint Presentation</vt:lpstr>
      <vt:lpstr>PowerPoint Presentation</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Colorado Visual and Performing Arts Education Survey</vt:lpstr>
      <vt:lpstr>PowerPoint Presentation</vt:lpstr>
      <vt:lpstr>Colorado Visual and Performing Arts Education Survey</vt:lpstr>
      <vt:lpstr>Colorado Visual and Performing Arts Education Survey</vt:lpstr>
      <vt:lpstr>PowerPoint Presentation</vt:lpstr>
      <vt:lpstr>PowerPoint Presentation</vt:lpstr>
      <vt:lpstr>Colorado Visual and Performing Arts Education Survey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Audiences</dc:title>
  <dc:creator>Jay Seller</dc:creator>
  <cp:lastModifiedBy>Michelle</cp:lastModifiedBy>
  <cp:revision>67</cp:revision>
  <dcterms:created xsi:type="dcterms:W3CDTF">2015-03-23T14:34:20Z</dcterms:created>
  <dcterms:modified xsi:type="dcterms:W3CDTF">2015-04-06T19:03:35Z</dcterms:modified>
</cp:coreProperties>
</file>