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8" r:id="rId1"/>
  </p:sldMasterIdLst>
  <p:notesMasterIdLst>
    <p:notesMasterId r:id="rId15"/>
  </p:notesMasterIdLst>
  <p:sldIdLst>
    <p:sldId id="256" r:id="rId2"/>
    <p:sldId id="257" r:id="rId3"/>
    <p:sldId id="258" r:id="rId4"/>
    <p:sldId id="259" r:id="rId5"/>
    <p:sldId id="262" r:id="rId6"/>
    <p:sldId id="263" r:id="rId7"/>
    <p:sldId id="265" r:id="rId8"/>
    <p:sldId id="267" r:id="rId9"/>
    <p:sldId id="268" r:id="rId10"/>
    <p:sldId id="260" r:id="rId11"/>
    <p:sldId id="269" r:id="rId12"/>
    <p:sldId id="270" r:id="rId13"/>
    <p:sldId id="27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585" autoAdjust="0"/>
  </p:normalViewPr>
  <p:slideViewPr>
    <p:cSldViewPr snapToGrid="0" snapToObjects="1">
      <p:cViewPr varScale="1">
        <p:scale>
          <a:sx n="100" d="100"/>
          <a:sy n="100" d="100"/>
        </p:scale>
        <p:origin x="-114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fileserver\shared\Affiliate%20End%20of%20Year%20Reports\2012%20affiliate%20profile\Leadership%20Conf%20data%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leserver\shared\Affiliate%20End%20of%20Year%20Reports\2012%20affiliate%20profile\Leadership%20Conf%20data%20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ileserver\shared\Affiliate%20End%20of%20Year%20Reports\2012%20affiliate%20profile\Leadership%20Conf%20data%202014.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5.xml.rels><?xml version="1.0" encoding="UTF-8" standalone="yes"?>
<Relationships xmlns="http://schemas.openxmlformats.org/package/2006/relationships"><Relationship Id="rId1" Type="http://schemas.openxmlformats.org/officeDocument/2006/relationships/oleObject" Target="file:///\\fileserver\shared\Affiliate%20End%20of%20Year%20Reports\2012%20affiliate%20profile\Leadership%20Conf%20data%20201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ileserver\shared\Affiliate%20End%20of%20Year%20Reports\2012%20affiliate%20profile\Leadership%20Conf%20data%20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281827156926"/>
          <c:y val="0.0294117647058823"/>
          <c:w val="0.773246887717017"/>
          <c:h val="0.914338235294118"/>
        </c:manualLayout>
      </c:layout>
      <c:barChart>
        <c:barDir val="col"/>
        <c:grouping val="clustered"/>
        <c:varyColors val="0"/>
        <c:ser>
          <c:idx val="0"/>
          <c:order val="0"/>
          <c:tx>
            <c:strRef>
              <c:f>Sheet1!$B$20</c:f>
              <c:strCache>
                <c:ptCount val="1"/>
                <c:pt idx="0">
                  <c:v>Revenue</c:v>
                </c:pt>
              </c:strCache>
            </c:strRef>
          </c:tx>
          <c:invertIfNegative val="0"/>
          <c:dLbls>
            <c:dLbl>
              <c:idx val="1"/>
              <c:layout>
                <c:manualLayout>
                  <c:x val="-0.0305810397553517"/>
                  <c:y val="0.0"/>
                </c:manualLayout>
              </c:layout>
              <c:showLegendKey val="0"/>
              <c:showVal val="1"/>
              <c:showCatName val="0"/>
              <c:showSerName val="0"/>
              <c:showPercent val="0"/>
              <c:showBubbleSize val="0"/>
            </c:dLbl>
            <c:dLbl>
              <c:idx val="2"/>
              <c:layout>
                <c:manualLayout>
                  <c:x val="-0.030581160153146"/>
                  <c:y val="0.00735294117647059"/>
                </c:manualLayout>
              </c:layout>
              <c:showLegendKey val="0"/>
              <c:showVal val="1"/>
              <c:showCatName val="0"/>
              <c:showSerName val="0"/>
              <c:showPercent val="0"/>
              <c:showBubbleSize val="0"/>
            </c:dLbl>
            <c:dLbl>
              <c:idx val="3"/>
              <c:layout>
                <c:manualLayout>
                  <c:x val="0.0"/>
                  <c:y val="-0.0122549019607843"/>
                </c:manualLayout>
              </c:layout>
              <c:showLegendKey val="0"/>
              <c:showVal val="1"/>
              <c:showCatName val="0"/>
              <c:showSerName val="0"/>
              <c:showPercent val="0"/>
              <c:showBubbleSize val="0"/>
            </c:dLbl>
            <c:dLbl>
              <c:idx val="4"/>
              <c:layout>
                <c:manualLayout>
                  <c:x val="0.0"/>
                  <c:y val="-0.01715686274509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Sheet1!$A$21:$A$25</c:f>
              <c:strCache>
                <c:ptCount val="5"/>
                <c:pt idx="0">
                  <c:v>FY11 Audit</c:v>
                </c:pt>
                <c:pt idx="1">
                  <c:v>FY12 Audit</c:v>
                </c:pt>
                <c:pt idx="2">
                  <c:v>FY13 Audit</c:v>
                </c:pt>
                <c:pt idx="3">
                  <c:v>FY14 Unaudited</c:v>
                </c:pt>
                <c:pt idx="4">
                  <c:v>FY15 Budgeted</c:v>
                </c:pt>
              </c:strCache>
            </c:strRef>
          </c:cat>
          <c:val>
            <c:numRef>
              <c:f>Sheet1!$B$21:$B$25</c:f>
              <c:numCache>
                <c:formatCode>_("$"* #,##0_);_("$"* \(#,##0\);_("$"* "-"??_);_(@_)</c:formatCode>
                <c:ptCount val="5"/>
                <c:pt idx="0">
                  <c:v>4.0348086E7</c:v>
                </c:pt>
                <c:pt idx="1">
                  <c:v>4.2064671E7</c:v>
                </c:pt>
                <c:pt idx="2">
                  <c:v>3.957290771E7</c:v>
                </c:pt>
                <c:pt idx="3">
                  <c:v>3.985589066E7</c:v>
                </c:pt>
                <c:pt idx="4">
                  <c:v>4.18442665E7</c:v>
                </c:pt>
              </c:numCache>
            </c:numRef>
          </c:val>
        </c:ser>
        <c:ser>
          <c:idx val="1"/>
          <c:order val="1"/>
          <c:tx>
            <c:strRef>
              <c:f>Sheet1!$C$20</c:f>
              <c:strCache>
                <c:ptCount val="1"/>
                <c:pt idx="0">
                  <c:v>Expense</c:v>
                </c:pt>
              </c:strCache>
            </c:strRef>
          </c:tx>
          <c:invertIfNegative val="0"/>
          <c:dLbls>
            <c:dLbl>
              <c:idx val="0"/>
              <c:layout>
                <c:manualLayout>
                  <c:x val="0.0244648318042813"/>
                  <c:y val="0.0"/>
                </c:manualLayout>
              </c:layout>
              <c:showLegendKey val="0"/>
              <c:showVal val="1"/>
              <c:showCatName val="0"/>
              <c:showSerName val="0"/>
              <c:showPercent val="0"/>
              <c:showBubbleSize val="0"/>
            </c:dLbl>
            <c:dLbl>
              <c:idx val="1"/>
              <c:layout>
                <c:manualLayout>
                  <c:x val="0.00611620795107034"/>
                  <c:y val="-0.0220588235294118"/>
                </c:manualLayout>
              </c:layout>
              <c:showLegendKey val="0"/>
              <c:showVal val="1"/>
              <c:showCatName val="0"/>
              <c:showSerName val="0"/>
              <c:showPercent val="0"/>
              <c:showBubbleSize val="0"/>
            </c:dLbl>
            <c:dLbl>
              <c:idx val="3"/>
              <c:layout>
                <c:manualLayout>
                  <c:x val="0.0275229357798165"/>
                  <c:y val="0.0"/>
                </c:manualLayout>
              </c:layout>
              <c:showLegendKey val="0"/>
              <c:showVal val="1"/>
              <c:showCatName val="0"/>
              <c:showSerName val="0"/>
              <c:showPercent val="0"/>
              <c:showBubbleSize val="0"/>
            </c:dLbl>
            <c:dLbl>
              <c:idx val="4"/>
              <c:layout>
                <c:manualLayout>
                  <c:x val="0.0290519877675841"/>
                  <c:y val="-1.92990582059596E-7"/>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Sheet1!$A$21:$A$25</c:f>
              <c:strCache>
                <c:ptCount val="5"/>
                <c:pt idx="0">
                  <c:v>FY11 Audit</c:v>
                </c:pt>
                <c:pt idx="1">
                  <c:v>FY12 Audit</c:v>
                </c:pt>
                <c:pt idx="2">
                  <c:v>FY13 Audit</c:v>
                </c:pt>
                <c:pt idx="3">
                  <c:v>FY14 Unaudited</c:v>
                </c:pt>
                <c:pt idx="4">
                  <c:v>FY15 Budgeted</c:v>
                </c:pt>
              </c:strCache>
            </c:strRef>
          </c:cat>
          <c:val>
            <c:numRef>
              <c:f>Sheet1!$C$21:$C$25</c:f>
              <c:numCache>
                <c:formatCode>_("$"* #,##0_);_("$"* \(#,##0\);_("$"* "-"??_);_(@_)</c:formatCode>
                <c:ptCount val="5"/>
                <c:pt idx="0">
                  <c:v>3.9523437E7</c:v>
                </c:pt>
                <c:pt idx="1">
                  <c:v>4.2149048E7</c:v>
                </c:pt>
                <c:pt idx="2">
                  <c:v>4.337808678E7</c:v>
                </c:pt>
                <c:pt idx="3">
                  <c:v>3.939651362E7</c:v>
                </c:pt>
                <c:pt idx="4">
                  <c:v>4.121400931E7</c:v>
                </c:pt>
              </c:numCache>
            </c:numRef>
          </c:val>
        </c:ser>
        <c:dLbls>
          <c:showLegendKey val="0"/>
          <c:showVal val="0"/>
          <c:showCatName val="0"/>
          <c:showSerName val="0"/>
          <c:showPercent val="0"/>
          <c:showBubbleSize val="0"/>
        </c:dLbls>
        <c:gapWidth val="150"/>
        <c:axId val="2126230760"/>
        <c:axId val="2125359160"/>
      </c:barChart>
      <c:catAx>
        <c:axId val="2126230760"/>
        <c:scaling>
          <c:orientation val="minMax"/>
        </c:scaling>
        <c:delete val="0"/>
        <c:axPos val="b"/>
        <c:majorTickMark val="out"/>
        <c:minorTickMark val="none"/>
        <c:tickLblPos val="nextTo"/>
        <c:crossAx val="2125359160"/>
        <c:crosses val="autoZero"/>
        <c:auto val="1"/>
        <c:lblAlgn val="ctr"/>
        <c:lblOffset val="100"/>
        <c:noMultiLvlLbl val="0"/>
      </c:catAx>
      <c:valAx>
        <c:axId val="2125359160"/>
        <c:scaling>
          <c:orientation val="minMax"/>
        </c:scaling>
        <c:delete val="0"/>
        <c:axPos val="l"/>
        <c:majorGridlines/>
        <c:numFmt formatCode="_(&quot;$&quot;* #,##0_);_(&quot;$&quot;* \(#,##0\);_(&quot;$&quot;* &quot;-&quot;??_);_(@_)" sourceLinked="1"/>
        <c:majorTickMark val="out"/>
        <c:minorTickMark val="none"/>
        <c:tickLblPos val="nextTo"/>
        <c:crossAx val="212623076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Sheet1!$A$2</c:f>
              <c:strCache>
                <c:ptCount val="1"/>
                <c:pt idx="0">
                  <c:v>FY11 Audit</c:v>
                </c:pt>
              </c:strCache>
            </c:strRef>
          </c:tx>
          <c:explosion val="25"/>
          <c:dLbls>
            <c:showLegendKey val="0"/>
            <c:showVal val="0"/>
            <c:showCatName val="0"/>
            <c:showSerName val="0"/>
            <c:showPercent val="1"/>
            <c:showBubbleSize val="0"/>
            <c:showLeaderLines val="1"/>
          </c:dLbls>
          <c:cat>
            <c:strRef>
              <c:f>Sheet1!$B$1:$C$1</c:f>
              <c:strCache>
                <c:ptCount val="2"/>
                <c:pt idx="0">
                  <c:v>Earned</c:v>
                </c:pt>
                <c:pt idx="1">
                  <c:v>Unearned</c:v>
                </c:pt>
              </c:strCache>
            </c:strRef>
          </c:cat>
          <c:val>
            <c:numRef>
              <c:f>Sheet1!$B$2:$C$2</c:f>
              <c:numCache>
                <c:formatCode>_("$"* #,##0_);_("$"* \(#,##0\);_("$"* "-"??_);_(@_)</c:formatCode>
                <c:ptCount val="2"/>
                <c:pt idx="0">
                  <c:v>1.5034279E7</c:v>
                </c:pt>
                <c:pt idx="1">
                  <c:v>2.5313807E7</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Sheet1!$A$6</c:f>
              <c:strCache>
                <c:ptCount val="1"/>
                <c:pt idx="0">
                  <c:v>FY15 Budgeted</c:v>
                </c:pt>
              </c:strCache>
            </c:strRef>
          </c:tx>
          <c:explosion val="25"/>
          <c:dLbls>
            <c:showLegendKey val="0"/>
            <c:showVal val="0"/>
            <c:showCatName val="0"/>
            <c:showSerName val="0"/>
            <c:showPercent val="1"/>
            <c:showBubbleSize val="0"/>
            <c:showLeaderLines val="1"/>
          </c:dLbls>
          <c:cat>
            <c:strRef>
              <c:f>Sheet1!$B$1:$C$1</c:f>
              <c:strCache>
                <c:ptCount val="2"/>
                <c:pt idx="0">
                  <c:v>Earned</c:v>
                </c:pt>
                <c:pt idx="1">
                  <c:v>Unearned</c:v>
                </c:pt>
              </c:strCache>
            </c:strRef>
          </c:cat>
          <c:val>
            <c:numRef>
              <c:f>Sheet1!$B$6:$C$6</c:f>
              <c:numCache>
                <c:formatCode>_("$"* #,##0_);_("$"* \(#,##0\);_("$"* "-"??_);_(@_)</c:formatCode>
                <c:ptCount val="2"/>
                <c:pt idx="0">
                  <c:v>1.43897445E7</c:v>
                </c:pt>
                <c:pt idx="1">
                  <c:v>2.7454522E7</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284346237970254"/>
          <c:y val="0.241051691455235"/>
          <c:w val="0.411863079615048"/>
          <c:h val="0.68643846602508"/>
        </c:manualLayout>
      </c:layout>
      <c:pieChart>
        <c:varyColors val="1"/>
        <c:ser>
          <c:idx val="0"/>
          <c:order val="0"/>
          <c:tx>
            <c:strRef>
              <c:f>'Combine Sheet'!$I$40</c:f>
              <c:strCache>
                <c:ptCount val="1"/>
                <c:pt idx="0">
                  <c:v>FY11</c:v>
                </c:pt>
              </c:strCache>
            </c:strRef>
          </c:tx>
          <c:explosion val="25"/>
          <c:dLbls>
            <c:showLegendKey val="0"/>
            <c:showVal val="0"/>
            <c:showCatName val="0"/>
            <c:showSerName val="0"/>
            <c:showPercent val="1"/>
            <c:showBubbleSize val="0"/>
            <c:showLeaderLines val="1"/>
          </c:dLbls>
          <c:cat>
            <c:strRef>
              <c:f>'Combine Sheet'!$H$41:$H$45</c:f>
              <c:strCache>
                <c:ptCount val="5"/>
                <c:pt idx="0">
                  <c:v>Individuals</c:v>
                </c:pt>
                <c:pt idx="1">
                  <c:v>Foundation/Corporate</c:v>
                </c:pt>
                <c:pt idx="2">
                  <c:v>Government</c:v>
                </c:pt>
                <c:pt idx="3">
                  <c:v>Special Events</c:v>
                </c:pt>
                <c:pt idx="4">
                  <c:v>Other</c:v>
                </c:pt>
              </c:strCache>
            </c:strRef>
          </c:cat>
          <c:val>
            <c:numRef>
              <c:f>'Combine Sheet'!$I$41:$I$45</c:f>
              <c:numCache>
                <c:formatCode>_(* #,##0_);_(* \(#,##0\);_(* "-"??_);_(@_)</c:formatCode>
                <c:ptCount val="5"/>
                <c:pt idx="0">
                  <c:v>2.711935E6</c:v>
                </c:pt>
                <c:pt idx="1">
                  <c:v>1.3050716E7</c:v>
                </c:pt>
                <c:pt idx="2">
                  <c:v>7.52323E6</c:v>
                </c:pt>
                <c:pt idx="3">
                  <c:v>1.219103E6</c:v>
                </c:pt>
                <c:pt idx="4">
                  <c:v>548007.0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42406605424322"/>
          <c:y val="0.217903543307087"/>
          <c:w val="0.406307524059493"/>
          <c:h val="0.677179206765821"/>
        </c:manualLayout>
      </c:layout>
      <c:pieChart>
        <c:varyColors val="1"/>
        <c:ser>
          <c:idx val="0"/>
          <c:order val="0"/>
          <c:tx>
            <c:strRef>
              <c:f>Sheet1!$B$42</c:f>
              <c:strCache>
                <c:ptCount val="1"/>
                <c:pt idx="0">
                  <c:v>FY14</c:v>
                </c:pt>
              </c:strCache>
            </c:strRef>
          </c:tx>
          <c:explosion val="25"/>
          <c:dLbls>
            <c:showLegendKey val="0"/>
            <c:showVal val="0"/>
            <c:showCatName val="0"/>
            <c:showSerName val="0"/>
            <c:showPercent val="1"/>
            <c:showBubbleSize val="0"/>
            <c:showLeaderLines val="1"/>
          </c:dLbls>
          <c:cat>
            <c:strRef>
              <c:f>Sheet1!$A$43:$A$47</c:f>
              <c:strCache>
                <c:ptCount val="5"/>
                <c:pt idx="0">
                  <c:v>Individuals</c:v>
                </c:pt>
                <c:pt idx="1">
                  <c:v>Foundation/Corporate</c:v>
                </c:pt>
                <c:pt idx="2">
                  <c:v>Government</c:v>
                </c:pt>
                <c:pt idx="3">
                  <c:v>Special Events</c:v>
                </c:pt>
                <c:pt idx="4">
                  <c:v>Other</c:v>
                </c:pt>
              </c:strCache>
            </c:strRef>
          </c:cat>
          <c:val>
            <c:numRef>
              <c:f>Sheet1!$B$43:$B$47</c:f>
              <c:numCache>
                <c:formatCode>General</c:formatCode>
                <c:ptCount val="5"/>
                <c:pt idx="0">
                  <c:v>4.30412518E6</c:v>
                </c:pt>
                <c:pt idx="1">
                  <c:v>1.110097627E7</c:v>
                </c:pt>
                <c:pt idx="2">
                  <c:v>7.72264556E6</c:v>
                </c:pt>
                <c:pt idx="3">
                  <c:v>1.82712087E6</c:v>
                </c:pt>
                <c:pt idx="4">
                  <c:v>515452.22</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E9C63-A883-6947-961C-4EFDB40CF4C1}" type="datetimeFigureOut">
              <a:rPr lang="en-US" smtClean="0"/>
              <a:t>4/21/15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3712B-A214-3E40-ADDB-4D1B6F9F8673}" type="slidenum">
              <a:rPr lang="en-US" smtClean="0"/>
              <a:t>‹#›</a:t>
            </a:fld>
            <a:endParaRPr lang="en-US"/>
          </a:p>
        </p:txBody>
      </p:sp>
    </p:spTree>
    <p:extLst>
      <p:ext uri="{BB962C8B-B14F-4D97-AF65-F5344CB8AC3E}">
        <p14:creationId xmlns:p14="http://schemas.microsoft.com/office/powerpoint/2010/main" val="26500887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MAKES CHANGE HAPPEN – WHAT DOES CHANGE LOOK LIKE?</a:t>
            </a:r>
          </a:p>
          <a:p>
            <a:endParaRPr lang="en-US" dirty="0"/>
          </a:p>
        </p:txBody>
      </p:sp>
      <p:sp>
        <p:nvSpPr>
          <p:cNvPr id="4" name="Slide Number Placeholder 3"/>
          <p:cNvSpPr>
            <a:spLocks noGrp="1"/>
          </p:cNvSpPr>
          <p:nvPr>
            <p:ph type="sldNum" sz="quarter" idx="10"/>
          </p:nvPr>
        </p:nvSpPr>
        <p:spPr/>
        <p:txBody>
          <a:bodyPr/>
          <a:lstStyle/>
          <a:p>
            <a:fld id="{2923712B-A214-3E40-ADDB-4D1B6F9F8673}" type="slidenum">
              <a:rPr lang="en-US" smtClean="0"/>
              <a:t>1</a:t>
            </a:fld>
            <a:endParaRPr lang="en-US"/>
          </a:p>
        </p:txBody>
      </p:sp>
    </p:spTree>
    <p:extLst>
      <p:ext uri="{BB962C8B-B14F-4D97-AF65-F5344CB8AC3E}">
        <p14:creationId xmlns:p14="http://schemas.microsoft.com/office/powerpoint/2010/main" val="618241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smtClean="0"/>
              <a:t>FY13</a:t>
            </a:r>
            <a:r>
              <a:rPr lang="fr-FR" i="1" baseline="0" dirty="0" smtClean="0"/>
              <a:t> – an </a:t>
            </a:r>
            <a:r>
              <a:rPr lang="fr-FR" i="1" baseline="0" dirty="0" err="1" smtClean="0"/>
              <a:t>affiliate</a:t>
            </a:r>
            <a:r>
              <a:rPr lang="fr-FR" i="1" baseline="0" dirty="0" smtClean="0"/>
              <a:t> </a:t>
            </a:r>
            <a:r>
              <a:rPr lang="fr-FR" i="1" baseline="0" dirty="0" err="1" smtClean="0"/>
              <a:t>experienced</a:t>
            </a:r>
            <a:r>
              <a:rPr lang="fr-FR" i="1" baseline="0" dirty="0" smtClean="0"/>
              <a:t> a </a:t>
            </a:r>
            <a:r>
              <a:rPr lang="fr-FR" i="1" baseline="0" dirty="0" err="1" smtClean="0"/>
              <a:t>significant</a:t>
            </a:r>
            <a:r>
              <a:rPr lang="fr-FR" i="1" baseline="0" dirty="0" smtClean="0"/>
              <a:t> </a:t>
            </a:r>
            <a:r>
              <a:rPr lang="fr-FR" i="1" baseline="0" dirty="0" err="1" smtClean="0"/>
              <a:t>deficit</a:t>
            </a:r>
            <a:endParaRPr lang="fr-FR" dirty="0" smtClean="0"/>
          </a:p>
          <a:p>
            <a:endParaRPr lang="fr-FR" baseline="0" dirty="0" smtClean="0"/>
          </a:p>
          <a:p>
            <a:endParaRPr lang="fr-FR" dirty="0" smtClean="0"/>
          </a:p>
        </p:txBody>
      </p:sp>
      <p:sp>
        <p:nvSpPr>
          <p:cNvPr id="4" name="Slide Number Placeholder 3"/>
          <p:cNvSpPr>
            <a:spLocks noGrp="1"/>
          </p:cNvSpPr>
          <p:nvPr>
            <p:ph type="sldNum" sz="quarter" idx="10"/>
          </p:nvPr>
        </p:nvSpPr>
        <p:spPr/>
        <p:txBody>
          <a:bodyPr/>
          <a:lstStyle/>
          <a:p>
            <a:fld id="{C37D50CA-524C-45BC-AFAC-1A40971F946A}" type="slidenum">
              <a:rPr lang="en-US" smtClean="0"/>
              <a:t>5</a:t>
            </a:fld>
            <a:endParaRPr lang="en-US"/>
          </a:p>
        </p:txBody>
      </p:sp>
    </p:spTree>
    <p:extLst>
      <p:ext uri="{BB962C8B-B14F-4D97-AF65-F5344CB8AC3E}">
        <p14:creationId xmlns:p14="http://schemas.microsoft.com/office/powerpoint/2010/main" val="347898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40% of public</a:t>
            </a:r>
            <a:r>
              <a:rPr lang="en-US" baseline="0" dirty="0" smtClean="0"/>
              <a:t> assistance support is white and rural.</a:t>
            </a:r>
            <a:endParaRPr lang="en-US" dirty="0"/>
          </a:p>
        </p:txBody>
      </p:sp>
      <p:sp>
        <p:nvSpPr>
          <p:cNvPr id="4" name="Slide Number Placeholder 3"/>
          <p:cNvSpPr>
            <a:spLocks noGrp="1"/>
          </p:cNvSpPr>
          <p:nvPr>
            <p:ph type="sldNum" sz="quarter" idx="10"/>
          </p:nvPr>
        </p:nvSpPr>
        <p:spPr/>
        <p:txBody>
          <a:bodyPr/>
          <a:lstStyle/>
          <a:p>
            <a:fld id="{C37D50CA-524C-45BC-AFAC-1A40971F946A}" type="slidenum">
              <a:rPr lang="en-US" smtClean="0"/>
              <a:t>8</a:t>
            </a:fld>
            <a:endParaRPr lang="en-US"/>
          </a:p>
        </p:txBody>
      </p:sp>
    </p:spTree>
    <p:extLst>
      <p:ext uri="{BB962C8B-B14F-4D97-AF65-F5344CB8AC3E}">
        <p14:creationId xmlns:p14="http://schemas.microsoft.com/office/powerpoint/2010/main" val="969682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F442C5-0C6E-044C-93CB-17BC0DA615C6}"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469361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442C5-0C6E-044C-93CB-17BC0DA615C6}"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1758020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442C5-0C6E-044C-93CB-17BC0DA615C6}"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3875755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442C5-0C6E-044C-93CB-17BC0DA615C6}"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163014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F442C5-0C6E-044C-93CB-17BC0DA615C6}" type="datetimeFigureOut">
              <a:rPr lang="en-US" smtClean="0"/>
              <a:t>4/21/15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351229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F442C5-0C6E-044C-93CB-17BC0DA615C6}" type="datetimeFigureOut">
              <a:rPr lang="en-US" smtClean="0"/>
              <a:t>4/21/15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17511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F442C5-0C6E-044C-93CB-17BC0DA615C6}" type="datetimeFigureOut">
              <a:rPr lang="en-US" smtClean="0"/>
              <a:t>4/21/15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3619836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F442C5-0C6E-044C-93CB-17BC0DA615C6}" type="datetimeFigureOut">
              <a:rPr lang="en-US" smtClean="0"/>
              <a:t>4/21/15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3971628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442C5-0C6E-044C-93CB-17BC0DA615C6}" type="datetimeFigureOut">
              <a:rPr lang="en-US" smtClean="0"/>
              <a:t>4/21/15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50082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442C5-0C6E-044C-93CB-17BC0DA615C6}" type="datetimeFigureOut">
              <a:rPr lang="en-US" smtClean="0"/>
              <a:t>4/21/15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45174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442C5-0C6E-044C-93CB-17BC0DA615C6}" type="datetimeFigureOut">
              <a:rPr lang="en-US" smtClean="0"/>
              <a:t>4/21/15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993BB-316B-694E-B152-D85B71F69EFC}" type="slidenum">
              <a:rPr lang="en-US" smtClean="0"/>
              <a:t>‹#›</a:t>
            </a:fld>
            <a:endParaRPr lang="en-US"/>
          </a:p>
        </p:txBody>
      </p:sp>
    </p:spTree>
    <p:extLst>
      <p:ext uri="{BB962C8B-B14F-4D97-AF65-F5344CB8AC3E}">
        <p14:creationId xmlns:p14="http://schemas.microsoft.com/office/powerpoint/2010/main" val="30483976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442C5-0C6E-044C-93CB-17BC0DA615C6}" type="datetimeFigureOut">
              <a:rPr lang="en-US" smtClean="0"/>
              <a:t>4/21/15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993BB-316B-694E-B152-D85B71F69EFC}" type="slidenum">
              <a:rPr lang="en-US" smtClean="0"/>
              <a:t>‹#›</a:t>
            </a:fld>
            <a:endParaRPr lang="en-US"/>
          </a:p>
        </p:txBody>
      </p:sp>
    </p:spTree>
    <p:extLst>
      <p:ext uri="{BB962C8B-B14F-4D97-AF65-F5344CB8AC3E}">
        <p14:creationId xmlns:p14="http://schemas.microsoft.com/office/powerpoint/2010/main" val="1730899211"/>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2.xml"/><Relationship Id="rId3"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6.xml"/><Relationship Id="rId2"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STORIES OF CHANGE</a:t>
            </a:r>
            <a:endParaRPr lang="en-US" dirty="0"/>
          </a:p>
        </p:txBody>
      </p:sp>
      <p:sp>
        <p:nvSpPr>
          <p:cNvPr id="3" name="Subtitle 2"/>
          <p:cNvSpPr>
            <a:spLocks noGrp="1"/>
          </p:cNvSpPr>
          <p:nvPr>
            <p:ph type="subTitle" idx="1"/>
          </p:nvPr>
        </p:nvSpPr>
        <p:spPr/>
        <p:txBody>
          <a:bodyPr>
            <a:normAutofit/>
          </a:bodyPr>
          <a:lstStyle/>
          <a:p>
            <a:r>
              <a:rPr lang="en-US" b="1" dirty="0" smtClean="0"/>
              <a:t>Building a Better Business Model</a:t>
            </a:r>
          </a:p>
          <a:p>
            <a:r>
              <a:rPr lang="en-US" i="1" dirty="0"/>
              <a:t>The More Things Change, the More They Cannot Stay the Same</a:t>
            </a:r>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514546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Template</a:t>
            </a:r>
            <a:endParaRPr lang="en-US" dirty="0"/>
          </a:p>
        </p:txBody>
      </p:sp>
      <p:sp>
        <p:nvSpPr>
          <p:cNvPr id="3" name="Content Placeholder 2"/>
          <p:cNvSpPr>
            <a:spLocks noGrp="1"/>
          </p:cNvSpPr>
          <p:nvPr>
            <p:ph idx="1"/>
          </p:nvPr>
        </p:nvSpPr>
        <p:spPr>
          <a:xfrm>
            <a:off x="1463040" y="1308424"/>
            <a:ext cx="6786125" cy="4784724"/>
          </a:xfrm>
        </p:spPr>
        <p:txBody>
          <a:bodyPr>
            <a:normAutofit fontScale="32500" lnSpcReduction="20000"/>
          </a:bodyPr>
          <a:lstStyle/>
          <a:p>
            <a:pPr lvl="0"/>
            <a:r>
              <a:rPr lang="en-US" sz="5600" dirty="0" smtClean="0"/>
              <a:t>What </a:t>
            </a:r>
            <a:r>
              <a:rPr lang="en-US" sz="5600" dirty="0"/>
              <a:t>drove the change</a:t>
            </a:r>
            <a:r>
              <a:rPr lang="en-US" sz="5600" dirty="0" smtClean="0"/>
              <a:t>?</a:t>
            </a:r>
          </a:p>
          <a:p>
            <a:pPr marL="0" lvl="0" indent="0">
              <a:buNone/>
            </a:pPr>
            <a:r>
              <a:rPr lang="en-US" sz="5600" dirty="0"/>
              <a:t> </a:t>
            </a:r>
          </a:p>
          <a:p>
            <a:pPr lvl="0"/>
            <a:r>
              <a:rPr lang="en-US" sz="5600" dirty="0"/>
              <a:t>What were the </a:t>
            </a:r>
            <a:r>
              <a:rPr lang="en-US" sz="5600" dirty="0" smtClean="0"/>
              <a:t>changes?</a:t>
            </a:r>
            <a:endParaRPr lang="en-US" sz="5600" dirty="0"/>
          </a:p>
          <a:p>
            <a:pPr marL="0" lvl="0" indent="0">
              <a:buNone/>
            </a:pPr>
            <a:endParaRPr lang="en-US" sz="5600" dirty="0"/>
          </a:p>
          <a:p>
            <a:pPr lvl="0"/>
            <a:r>
              <a:rPr lang="en-US" sz="5600" dirty="0"/>
              <a:t>What was the process of change?</a:t>
            </a:r>
          </a:p>
          <a:p>
            <a:pPr marL="0" indent="0">
              <a:buNone/>
            </a:pPr>
            <a:endParaRPr lang="en-US" sz="5600" dirty="0"/>
          </a:p>
          <a:p>
            <a:pPr lvl="0"/>
            <a:r>
              <a:rPr lang="en-US" sz="5600" dirty="0"/>
              <a:t>How did you implement the changes</a:t>
            </a:r>
            <a:r>
              <a:rPr lang="en-US" sz="5600" dirty="0" smtClean="0"/>
              <a:t>?</a:t>
            </a:r>
          </a:p>
          <a:p>
            <a:pPr marL="0" lvl="0" indent="0">
              <a:buNone/>
            </a:pPr>
            <a:r>
              <a:rPr lang="en-US" sz="5600" dirty="0"/>
              <a:t> </a:t>
            </a:r>
          </a:p>
          <a:p>
            <a:pPr lvl="0"/>
            <a:r>
              <a:rPr lang="en-US" sz="5600" dirty="0"/>
              <a:t>What failures did you have in the implementation?</a:t>
            </a:r>
          </a:p>
          <a:p>
            <a:pPr marL="0" indent="0">
              <a:buNone/>
            </a:pPr>
            <a:r>
              <a:rPr lang="en-US" sz="5600" dirty="0"/>
              <a:t> </a:t>
            </a:r>
          </a:p>
          <a:p>
            <a:pPr lvl="0"/>
            <a:r>
              <a:rPr lang="en-US" sz="5600" dirty="0"/>
              <a:t>What were the successful implementations?</a:t>
            </a:r>
          </a:p>
          <a:p>
            <a:pPr marL="0" indent="0">
              <a:buNone/>
            </a:pPr>
            <a:endParaRPr lang="en-US" sz="5600" dirty="0"/>
          </a:p>
          <a:p>
            <a:pPr lvl="0"/>
            <a:r>
              <a:rPr lang="en-US" sz="5600" dirty="0"/>
              <a:t>How are you measuring success?</a:t>
            </a:r>
          </a:p>
          <a:p>
            <a:pPr marL="0" indent="0">
              <a:buNone/>
            </a:pPr>
            <a:endParaRPr lang="en-US" sz="5600" dirty="0"/>
          </a:p>
          <a:p>
            <a:pPr lvl="0"/>
            <a:r>
              <a:rPr lang="en-US" sz="5600" dirty="0"/>
              <a:t>What areas are you looking at to make future changes?</a:t>
            </a:r>
          </a:p>
          <a:p>
            <a:pPr marL="0" indent="0">
              <a:buNone/>
            </a:pPr>
            <a:endParaRPr lang="en-US" sz="5600" dirty="0"/>
          </a:p>
          <a:p>
            <a:pPr lvl="0"/>
            <a:r>
              <a:rPr lang="en-US" sz="5600" dirty="0"/>
              <a:t>What are the goals of the organization now?</a:t>
            </a:r>
          </a:p>
          <a:p>
            <a:endParaRPr lang="en-US" dirty="0"/>
          </a:p>
        </p:txBody>
      </p:sp>
    </p:spTree>
    <p:extLst>
      <p:ext uri="{BB962C8B-B14F-4D97-AF65-F5344CB8AC3E}">
        <p14:creationId xmlns:p14="http://schemas.microsoft.com/office/powerpoint/2010/main" val="3457431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Presenting Organizations	</a:t>
            </a:r>
            <a:endParaRPr lang="en-US" dirty="0"/>
          </a:p>
        </p:txBody>
      </p:sp>
      <p:sp>
        <p:nvSpPr>
          <p:cNvPr id="3" name="Content Placeholder 2"/>
          <p:cNvSpPr>
            <a:spLocks noGrp="1"/>
          </p:cNvSpPr>
          <p:nvPr>
            <p:ph idx="1"/>
          </p:nvPr>
        </p:nvSpPr>
        <p:spPr/>
        <p:txBody>
          <a:bodyPr/>
          <a:lstStyle/>
          <a:p>
            <a:r>
              <a:rPr lang="en-US" dirty="0" smtClean="0"/>
              <a:t>Center for Arts-Inspired Learning</a:t>
            </a:r>
          </a:p>
          <a:p>
            <a:r>
              <a:rPr lang="en-US" dirty="0" smtClean="0"/>
              <a:t>Arts for Learning/Miami</a:t>
            </a:r>
          </a:p>
          <a:p>
            <a:r>
              <a:rPr lang="en-US" dirty="0" smtClean="0"/>
              <a:t>Kansas City Friends of Alvin Ailey</a:t>
            </a:r>
            <a:endParaRPr lang="en-US" dirty="0"/>
          </a:p>
        </p:txBody>
      </p:sp>
    </p:spTree>
    <p:extLst>
      <p:ext uri="{BB962C8B-B14F-4D97-AF65-F5344CB8AC3E}">
        <p14:creationId xmlns:p14="http://schemas.microsoft.com/office/powerpoint/2010/main" val="2754492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AND ANSWER TIME</a:t>
            </a:r>
            <a:endParaRPr lang="en-US" dirty="0"/>
          </a:p>
        </p:txBody>
      </p:sp>
      <p:sp>
        <p:nvSpPr>
          <p:cNvPr id="3" name="Content Placeholder 2"/>
          <p:cNvSpPr>
            <a:spLocks noGrp="1"/>
          </p:cNvSpPr>
          <p:nvPr>
            <p:ph idx="1"/>
          </p:nvPr>
        </p:nvSpPr>
        <p:spPr/>
        <p:txBody>
          <a:bodyPr/>
          <a:lstStyle/>
          <a:p>
            <a:r>
              <a:rPr lang="en-US" dirty="0" smtClean="0"/>
              <a:t>What was the best part of the process?  The worst?</a:t>
            </a:r>
          </a:p>
          <a:p>
            <a:r>
              <a:rPr lang="en-US" dirty="0" smtClean="0"/>
              <a:t>What was your best outcome?  Worst?</a:t>
            </a:r>
            <a:endParaRPr lang="en-US" dirty="0"/>
          </a:p>
        </p:txBody>
      </p:sp>
    </p:spTree>
    <p:extLst>
      <p:ext uri="{BB962C8B-B14F-4D97-AF65-F5344CB8AC3E}">
        <p14:creationId xmlns:p14="http://schemas.microsoft.com/office/powerpoint/2010/main" val="650242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WRAP-UP</a:t>
            </a:r>
            <a:endParaRPr lang="en-US" dirty="0"/>
          </a:p>
        </p:txBody>
      </p:sp>
      <p:sp>
        <p:nvSpPr>
          <p:cNvPr id="3" name="Content Placeholder 2"/>
          <p:cNvSpPr>
            <a:spLocks noGrp="1"/>
          </p:cNvSpPr>
          <p:nvPr>
            <p:ph idx="1"/>
          </p:nvPr>
        </p:nvSpPr>
        <p:spPr/>
        <p:txBody>
          <a:bodyPr/>
          <a:lstStyle/>
          <a:p>
            <a:r>
              <a:rPr lang="en-US" dirty="0" smtClean="0"/>
              <a:t>Change is hard but necessary!</a:t>
            </a:r>
          </a:p>
          <a:p>
            <a:r>
              <a:rPr lang="en-US" dirty="0" smtClean="0"/>
              <a:t>The more things change, the more they cannot stay the same.</a:t>
            </a:r>
          </a:p>
          <a:p>
            <a:r>
              <a:rPr lang="en-US" smtClean="0"/>
              <a:t>Looking ahead.</a:t>
            </a:r>
            <a:endParaRPr lang="en-US"/>
          </a:p>
        </p:txBody>
      </p:sp>
    </p:spTree>
    <p:extLst>
      <p:ext uri="{BB962C8B-B14F-4D97-AF65-F5344CB8AC3E}">
        <p14:creationId xmlns:p14="http://schemas.microsoft.com/office/powerpoint/2010/main" val="2056639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dirty="0"/>
              <a:t>THREE CASE STUDIES AND OPEN DISCUSSION</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CENTER FOR ARTS INSPIRED LEARNING (NORTHEAST OHIO)</a:t>
            </a:r>
            <a:endParaRPr lang="en-US" dirty="0"/>
          </a:p>
          <a:p>
            <a:r>
              <a:rPr lang="en-US" i="1" dirty="0"/>
              <a:t>The Center for Arts-Inspired Learning </a:t>
            </a:r>
            <a:r>
              <a:rPr lang="en-US" i="1" dirty="0" smtClean="0"/>
              <a:t>enriches the lives of children and promotes creative learning by uniting arts and education.</a:t>
            </a:r>
            <a:r>
              <a:rPr lang="en-US" i="1" dirty="0"/>
              <a:t> </a:t>
            </a:r>
            <a:endParaRPr lang="en-US" dirty="0"/>
          </a:p>
          <a:p>
            <a:r>
              <a:rPr lang="en-US" b="1" dirty="0"/>
              <a:t>ARTS FOR LEARNING/MIAMI, INC.</a:t>
            </a:r>
            <a:endParaRPr lang="en-US" dirty="0"/>
          </a:p>
          <a:p>
            <a:r>
              <a:rPr lang="en-US" i="1" dirty="0"/>
              <a:t>Arts for Learning is the largest organization in South Florida solely dedicated to connecting professional visual and performing artists to children and educators. Every day, Arts for Learning works to inspire young people and expand their learning through the arts.</a:t>
            </a:r>
            <a:endParaRPr lang="en-US" dirty="0"/>
          </a:p>
          <a:p>
            <a:r>
              <a:rPr lang="en-US" b="1" dirty="0" smtClean="0"/>
              <a:t>KANSAS </a:t>
            </a:r>
            <a:r>
              <a:rPr lang="en-US" b="1" dirty="0"/>
              <a:t>CITY FRIENDS OF ALVIN </a:t>
            </a:r>
            <a:r>
              <a:rPr lang="en-US" b="1" dirty="0" smtClean="0"/>
              <a:t>AILEY</a:t>
            </a:r>
            <a:endParaRPr lang="en-US" dirty="0"/>
          </a:p>
          <a:p>
            <a:r>
              <a:rPr lang="en-US" i="1" dirty="0"/>
              <a:t>KCFAA uses the arts to promote academic and artistic excellence, discipline, and success. </a:t>
            </a:r>
            <a:endParaRPr lang="en-US" dirty="0"/>
          </a:p>
          <a:p>
            <a:endParaRPr lang="en-US" dirty="0"/>
          </a:p>
        </p:txBody>
      </p:sp>
    </p:spTree>
    <p:extLst>
      <p:ext uri="{BB962C8B-B14F-4D97-AF65-F5344CB8AC3E}">
        <p14:creationId xmlns:p14="http://schemas.microsoft.com/office/powerpoint/2010/main" val="4180511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Aggregate Network Change</a:t>
            </a:r>
            <a:r>
              <a:rPr lang="en-US" dirty="0" smtClean="0">
                <a:effectLst/>
              </a:rPr>
              <a:t> </a:t>
            </a:r>
            <a:endParaRPr lang="en-US" dirty="0"/>
          </a:p>
        </p:txBody>
      </p:sp>
      <p:sp>
        <p:nvSpPr>
          <p:cNvPr id="3" name="Content Placeholder 2"/>
          <p:cNvSpPr>
            <a:spLocks noGrp="1"/>
          </p:cNvSpPr>
          <p:nvPr>
            <p:ph idx="1"/>
          </p:nvPr>
        </p:nvSpPr>
        <p:spPr/>
        <p:txBody>
          <a:bodyPr/>
          <a:lstStyle/>
          <a:p>
            <a:r>
              <a:rPr lang="en-US" dirty="0" smtClean="0"/>
              <a:t>Earned/Unearned Income</a:t>
            </a:r>
          </a:p>
          <a:p>
            <a:r>
              <a:rPr lang="en-US" dirty="0" smtClean="0"/>
              <a:t>Expenses:  Personnel/Program/Other</a:t>
            </a:r>
          </a:p>
          <a:p>
            <a:r>
              <a:rPr lang="en-US" dirty="0" smtClean="0"/>
              <a:t>Artists, sites, partners</a:t>
            </a:r>
          </a:p>
          <a:p>
            <a:r>
              <a:rPr lang="en-US" dirty="0" smtClean="0"/>
              <a:t>Programs</a:t>
            </a:r>
          </a:p>
          <a:p>
            <a:pPr lvl="1"/>
            <a:r>
              <a:rPr lang="en-US" dirty="0" smtClean="0"/>
              <a:t>Performances, Workshops, Residencies</a:t>
            </a:r>
          </a:p>
          <a:p>
            <a:pPr lvl="1"/>
            <a:r>
              <a:rPr lang="en-US" dirty="0" smtClean="0"/>
              <a:t>Professional Development</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3190998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2011 – 2014 AFFILIATE SUMMARY DATA</a:t>
            </a:r>
            <a:endParaRPr lang="en-US" dirty="0"/>
          </a:p>
        </p:txBody>
      </p:sp>
      <p:sp>
        <p:nvSpPr>
          <p:cNvPr id="3" name="Content Placeholder 2"/>
          <p:cNvSpPr>
            <a:spLocks noGrp="1"/>
          </p:cNvSpPr>
          <p:nvPr>
            <p:ph idx="1"/>
          </p:nvPr>
        </p:nvSpPr>
        <p:spPr/>
        <p:txBody>
          <a:bodyPr/>
          <a:lstStyle/>
          <a:p>
            <a:r>
              <a:rPr lang="en-US" dirty="0" smtClean="0"/>
              <a:t>2011:  [30] Affiliates</a:t>
            </a:r>
          </a:p>
          <a:p>
            <a:r>
              <a:rPr lang="en-US" dirty="0" smtClean="0"/>
              <a:t>Aggregate Income of the Network was just over $40,000,000/Expenses about $35,500,000</a:t>
            </a:r>
          </a:p>
          <a:p>
            <a:r>
              <a:rPr lang="en-US" dirty="0" smtClean="0"/>
              <a:t>2014: [30] Affiliates</a:t>
            </a:r>
          </a:p>
          <a:p>
            <a:r>
              <a:rPr lang="en-US" dirty="0" smtClean="0"/>
              <a:t>Aggregate Income of the Network was just under $40,000,000/Expenses just over $39,500,000</a:t>
            </a:r>
            <a:endParaRPr lang="en-US" dirty="0"/>
          </a:p>
        </p:txBody>
      </p:sp>
    </p:spTree>
    <p:extLst>
      <p:ext uri="{BB962C8B-B14F-4D97-AF65-F5344CB8AC3E}">
        <p14:creationId xmlns:p14="http://schemas.microsoft.com/office/powerpoint/2010/main" val="238630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FY11-14 Revenue vs. Expense</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985752060"/>
              </p:ext>
            </p:extLst>
          </p:nvPr>
        </p:nvGraphicFramePr>
        <p:xfrm>
          <a:off x="457200" y="1219200"/>
          <a:ext cx="8305800" cy="518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86378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Earned/Contributed Income</a:t>
            </a:r>
            <a:endParaRPr lang="en-US" dirty="0"/>
          </a:p>
        </p:txBody>
      </p:sp>
      <p:sp>
        <p:nvSpPr>
          <p:cNvPr id="6" name="Text Placeholder 5"/>
          <p:cNvSpPr>
            <a:spLocks noGrp="1"/>
          </p:cNvSpPr>
          <p:nvPr>
            <p:ph type="body" idx="1"/>
          </p:nvPr>
        </p:nvSpPr>
        <p:spPr/>
        <p:txBody>
          <a:bodyPr/>
          <a:lstStyle/>
          <a:p>
            <a:pPr algn="ctr"/>
            <a:r>
              <a:rPr lang="en-US" dirty="0" smtClean="0"/>
              <a:t>Fiscal Year 2011</a:t>
            </a:r>
            <a:endParaRPr lang="en-US"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2285483855"/>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3"/>
          </p:nvPr>
        </p:nvSpPr>
        <p:spPr/>
        <p:txBody>
          <a:bodyPr/>
          <a:lstStyle/>
          <a:p>
            <a:pPr algn="ctr"/>
            <a:r>
              <a:rPr lang="en-US" dirty="0" smtClean="0"/>
              <a:t>Fiscal Year 2015 Budgeted</a:t>
            </a:r>
            <a:endParaRPr lang="en-US" dirty="0"/>
          </a:p>
        </p:txBody>
      </p:sp>
      <p:graphicFrame>
        <p:nvGraphicFramePr>
          <p:cNvPr id="11" name="Content Placeholder 10"/>
          <p:cNvGraphicFramePr>
            <a:graphicFrameLocks noGrp="1"/>
          </p:cNvGraphicFramePr>
          <p:nvPr>
            <p:ph sz="quarter" idx="4"/>
            <p:extLst>
              <p:ext uri="{D42A27DB-BD31-4B8C-83A1-F6EECF244321}">
                <p14:modId xmlns:p14="http://schemas.microsoft.com/office/powerpoint/2010/main" val="367591774"/>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43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Contributed Revenue Sources</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863898184"/>
              </p:ext>
            </p:extLst>
          </p:nvPr>
        </p:nvGraphicFramePr>
        <p:xfrm>
          <a:off x="533400" y="1981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3383044378"/>
              </p:ext>
            </p:extLst>
          </p:nvPr>
        </p:nvGraphicFramePr>
        <p:xfrm>
          <a:off x="4038600" y="20574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3798323086"/>
              </p:ext>
            </p:extLst>
          </p:nvPr>
        </p:nvGraphicFramePr>
        <p:xfrm>
          <a:off x="3962400" y="19812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36452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Network Program Trends 2011 - 2014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Uniform reporting for 3 years</a:t>
            </a:r>
          </a:p>
          <a:p>
            <a:r>
              <a:rPr lang="en-US" dirty="0" smtClean="0"/>
              <a:t>Reaching deeper into the traditional public School (Common Core impact?)</a:t>
            </a:r>
          </a:p>
          <a:p>
            <a:r>
              <a:rPr lang="en-US" dirty="0" smtClean="0"/>
              <a:t>Significant increase in Urban communities but significant decrease in Title I impact (Title I </a:t>
            </a:r>
            <a:r>
              <a:rPr lang="en-US" dirty="0" smtClean="0">
                <a:latin typeface="Calibri"/>
              </a:rPr>
              <a:t>≠ Urban)</a:t>
            </a:r>
            <a:endParaRPr lang="en-US" dirty="0" smtClean="0"/>
          </a:p>
          <a:p>
            <a:r>
              <a:rPr lang="en-US" dirty="0" smtClean="0"/>
              <a:t>Growth in STEM and science related arts integration</a:t>
            </a:r>
          </a:p>
          <a:p>
            <a:r>
              <a:rPr lang="en-US" dirty="0" smtClean="0"/>
              <a:t>Performance/Workshop</a:t>
            </a:r>
          </a:p>
          <a:p>
            <a:pPr lvl="1"/>
            <a:r>
              <a:rPr lang="en-US" dirty="0" smtClean="0"/>
              <a:t>FY13 70%</a:t>
            </a:r>
            <a:endParaRPr lang="en-US" dirty="0"/>
          </a:p>
          <a:p>
            <a:pPr lvl="1"/>
            <a:r>
              <a:rPr lang="en-US" dirty="0" smtClean="0"/>
              <a:t>FY14 52%</a:t>
            </a:r>
          </a:p>
          <a:p>
            <a:r>
              <a:rPr lang="en-US" dirty="0" smtClean="0"/>
              <a:t>Residency</a:t>
            </a:r>
          </a:p>
          <a:p>
            <a:pPr lvl="1"/>
            <a:r>
              <a:rPr lang="en-US" dirty="0" smtClean="0"/>
              <a:t>FY13 21%</a:t>
            </a:r>
          </a:p>
          <a:p>
            <a:pPr lvl="1"/>
            <a:r>
              <a:rPr lang="en-US" dirty="0" smtClean="0"/>
              <a:t>FY14 30%</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1181910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lstStyle/>
          <a:p>
            <a:r>
              <a:rPr lang="en-US" dirty="0" smtClean="0"/>
              <a:t>What were your operational and programmatic assumptions from about ten years ago?</a:t>
            </a:r>
          </a:p>
          <a:p>
            <a:r>
              <a:rPr lang="en-US" dirty="0" smtClean="0"/>
              <a:t>What led your organization to contemplate change?</a:t>
            </a:r>
          </a:p>
          <a:p>
            <a:r>
              <a:rPr lang="en-US" dirty="0" smtClean="0"/>
              <a:t>How have you rethought and rebuilt operations and program?</a:t>
            </a:r>
          </a:p>
          <a:p>
            <a:r>
              <a:rPr lang="en-US" dirty="0" smtClean="0"/>
              <a:t>Where do you want to go?</a:t>
            </a:r>
            <a:endParaRPr lang="en-US" dirty="0"/>
          </a:p>
        </p:txBody>
      </p:sp>
    </p:spTree>
    <p:extLst>
      <p:ext uri="{BB962C8B-B14F-4D97-AF65-F5344CB8AC3E}">
        <p14:creationId xmlns:p14="http://schemas.microsoft.com/office/powerpoint/2010/main" val="1289146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TotalTime>
  <Words>389</Words>
  <Application>Microsoft Macintosh PowerPoint</Application>
  <PresentationFormat>On-screen Show (4:3)</PresentationFormat>
  <Paragraphs>93</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STORIES OF CHANGE</vt:lpstr>
      <vt:lpstr>  THREE CASE STUDIES AND OPEN DISCUSSION </vt:lpstr>
      <vt:lpstr>Aggregate Network Change </vt:lpstr>
      <vt:lpstr>2011 – 2014 AFFILIATE SUMMARY DATA</vt:lpstr>
      <vt:lpstr>FY11-14 Revenue vs. Expense</vt:lpstr>
      <vt:lpstr>Earned/Contributed Income</vt:lpstr>
      <vt:lpstr>Contributed Revenue Sources</vt:lpstr>
      <vt:lpstr>Network Program Trends 2011 - 2014</vt:lpstr>
      <vt:lpstr>Case Studies</vt:lpstr>
      <vt:lpstr>Case Study Template</vt:lpstr>
      <vt:lpstr>Presenting Organizations </vt:lpstr>
      <vt:lpstr>QUESTION AND ANSWER TIME</vt:lpstr>
      <vt:lpstr>WRAP-UP</vt:lpstr>
    </vt:vector>
  </TitlesOfParts>
  <Company>C.V Starr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STORIES OF CHANGE</dc:title>
  <dc:creator>Bertil Lundqvist</dc:creator>
  <cp:lastModifiedBy>Elizabeth Lundqvist</cp:lastModifiedBy>
  <cp:revision>8</cp:revision>
  <cp:lastPrinted>2015-04-21T13:38:45Z</cp:lastPrinted>
  <dcterms:created xsi:type="dcterms:W3CDTF">2015-04-18T19:52:28Z</dcterms:created>
  <dcterms:modified xsi:type="dcterms:W3CDTF">2015-04-21T13:38:54Z</dcterms:modified>
</cp:coreProperties>
</file>