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63" r:id="rId3"/>
    <p:sldId id="259" r:id="rId4"/>
    <p:sldId id="260" r:id="rId5"/>
    <p:sldId id="264" r:id="rId6"/>
    <p:sldId id="265" r:id="rId7"/>
    <p:sldId id="266" r:id="rId8"/>
    <p:sldId id="268" r:id="rId9"/>
    <p:sldId id="269" r:id="rId10"/>
    <p:sldId id="271" r:id="rId11"/>
    <p:sldId id="272" r:id="rId12"/>
    <p:sldId id="270" r:id="rId13"/>
    <p:sldId id="257" r:id="rId14"/>
    <p:sldId id="274" r:id="rId15"/>
    <p:sldId id="277" r:id="rId16"/>
    <p:sldId id="278" r:id="rId17"/>
    <p:sldId id="275" r:id="rId18"/>
    <p:sldId id="26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72941" autoAdjust="0"/>
  </p:normalViewPr>
  <p:slideViewPr>
    <p:cSldViewPr>
      <p:cViewPr varScale="1">
        <p:scale>
          <a:sx n="47" d="100"/>
          <a:sy n="47" d="100"/>
        </p:scale>
        <p:origin x="-113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20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919FD5-F419-43D0-B84F-11B291CA6469}" type="datetimeFigureOut">
              <a:rPr lang="en-US" smtClean="0"/>
              <a:t>5/1/2015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FEBEF9-FACB-4065-9A35-22A57C50566C}" type="slidenum">
              <a:rPr lang="en-US" smtClean="0"/>
              <a:t>‹#›</a:t>
            </a:fld>
            <a:endParaRPr lang="en-US" dirty="0"/>
          </a:p>
        </p:txBody>
      </p:sp>
    </p:spTree>
    <p:extLst>
      <p:ext uri="{BB962C8B-B14F-4D97-AF65-F5344CB8AC3E}">
        <p14:creationId xmlns:p14="http://schemas.microsoft.com/office/powerpoint/2010/main" val="128749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Good </a:t>
            </a:r>
            <a:r>
              <a:rPr lang="en-US" sz="1200" kern="1200" dirty="0" smtClean="0">
                <a:solidFill>
                  <a:schemeClr val="tx1"/>
                </a:solidFill>
                <a:effectLst/>
                <a:latin typeface="+mn-lt"/>
                <a:ea typeface="+mn-ea"/>
                <a:cs typeface="+mn-cs"/>
              </a:rPr>
              <a:t>afternoon!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Thank you to teaching artist </a:t>
            </a:r>
            <a:r>
              <a:rPr lang="en-US" sz="1200" kern="1200" dirty="0" smtClean="0">
                <a:solidFill>
                  <a:schemeClr val="tx1"/>
                </a:solidFill>
                <a:effectLst/>
                <a:latin typeface="+mn-lt"/>
                <a:ea typeface="+mn-ea"/>
                <a:cs typeface="+mn-cs"/>
              </a:rPr>
              <a:t>Aaron Fowler from Arts Partners </a:t>
            </a:r>
            <a:r>
              <a:rPr lang="en-US" sz="1200" kern="1200" dirty="0" smtClean="0">
                <a:solidFill>
                  <a:schemeClr val="tx1"/>
                </a:solidFill>
                <a:effectLst/>
                <a:latin typeface="+mn-lt"/>
                <a:ea typeface="+mn-ea"/>
                <a:cs typeface="+mn-cs"/>
              </a:rPr>
              <a:t>Wichita.</a:t>
            </a: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STEM and Leading Change through Community Connections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FEBEF9-FACB-4065-9A35-22A57C50566C}" type="slidenum">
              <a:rPr lang="en-US" smtClean="0"/>
              <a:t>1</a:t>
            </a:fld>
            <a:endParaRPr lang="en-US" dirty="0"/>
          </a:p>
        </p:txBody>
      </p:sp>
    </p:spTree>
    <p:extLst>
      <p:ext uri="{BB962C8B-B14F-4D97-AF65-F5344CB8AC3E}">
        <p14:creationId xmlns:p14="http://schemas.microsoft.com/office/powerpoint/2010/main" val="1030746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Stakeholders!  Teaching Artists!  Were</a:t>
            </a:r>
            <a:r>
              <a:rPr lang="en-US" baseline="0" dirty="0" smtClean="0"/>
              <a:t> p</a:t>
            </a:r>
            <a:r>
              <a:rPr lang="en-US" dirty="0" smtClean="0"/>
              <a:t>rovided with experiences</a:t>
            </a:r>
            <a:r>
              <a:rPr lang="en-US" baseline="0" dirty="0" smtClean="0"/>
              <a:t> in STEM fields led by STEM professionals.</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76FEBEF9-FACB-4065-9A35-22A57C50566C}" type="slidenum">
              <a:rPr lang="en-US" smtClean="0"/>
              <a:t>10</a:t>
            </a:fld>
            <a:endParaRPr lang="en-US" dirty="0"/>
          </a:p>
        </p:txBody>
      </p:sp>
    </p:spTree>
    <p:extLst>
      <p:ext uri="{BB962C8B-B14F-4D97-AF65-F5344CB8AC3E}">
        <p14:creationId xmlns:p14="http://schemas.microsoft.com/office/powerpoint/2010/main" val="4124832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Stakeholders!  Teaching Artists!  Were</a:t>
            </a:r>
            <a:r>
              <a:rPr lang="en-US" baseline="0" dirty="0" smtClean="0"/>
              <a:t> p</a:t>
            </a:r>
            <a:r>
              <a:rPr lang="en-US" dirty="0" smtClean="0"/>
              <a:t>rovided with experiences</a:t>
            </a:r>
            <a:r>
              <a:rPr lang="en-US" baseline="0" dirty="0" smtClean="0"/>
              <a:t> in STEM fields led by STEM professionals.</a:t>
            </a:r>
            <a:endParaRPr lang="en-US" dirty="0" smtClean="0"/>
          </a:p>
          <a:p>
            <a:endParaRPr lang="en-US" dirty="0"/>
          </a:p>
        </p:txBody>
      </p:sp>
      <p:sp>
        <p:nvSpPr>
          <p:cNvPr id="4" name="Slide Number Placeholder 3"/>
          <p:cNvSpPr>
            <a:spLocks noGrp="1"/>
          </p:cNvSpPr>
          <p:nvPr>
            <p:ph type="sldNum" sz="quarter" idx="10"/>
          </p:nvPr>
        </p:nvSpPr>
        <p:spPr/>
        <p:txBody>
          <a:bodyPr/>
          <a:lstStyle/>
          <a:p>
            <a:fld id="{76FEBEF9-FACB-4065-9A35-22A57C50566C}" type="slidenum">
              <a:rPr lang="en-US" smtClean="0"/>
              <a:t>11</a:t>
            </a:fld>
            <a:endParaRPr lang="en-US" dirty="0"/>
          </a:p>
        </p:txBody>
      </p:sp>
    </p:spTree>
    <p:extLst>
      <p:ext uri="{BB962C8B-B14F-4D97-AF65-F5344CB8AC3E}">
        <p14:creationId xmlns:p14="http://schemas.microsoft.com/office/powerpoint/2010/main" val="1983311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Stakeholders!  Teaching Artists!  Were</a:t>
            </a:r>
            <a:r>
              <a:rPr lang="en-US" baseline="0" dirty="0" smtClean="0"/>
              <a:t> p</a:t>
            </a:r>
            <a:r>
              <a:rPr lang="en-US" dirty="0" smtClean="0"/>
              <a:t>rovided with experiences</a:t>
            </a:r>
            <a:r>
              <a:rPr lang="en-US" baseline="0" dirty="0" smtClean="0"/>
              <a:t> in STEM fields led by STEM professionals.</a:t>
            </a:r>
            <a:endParaRPr lang="en-US" dirty="0" smtClean="0"/>
          </a:p>
          <a:p>
            <a:r>
              <a:rPr lang="en-US" dirty="0" smtClean="0"/>
              <a:t>Cuisenaire</a:t>
            </a:r>
            <a:r>
              <a:rPr lang="en-US" baseline="0" dirty="0" smtClean="0"/>
              <a:t> Rods</a:t>
            </a:r>
            <a:endParaRPr lang="en-US" dirty="0"/>
          </a:p>
        </p:txBody>
      </p:sp>
      <p:sp>
        <p:nvSpPr>
          <p:cNvPr id="4" name="Slide Number Placeholder 3"/>
          <p:cNvSpPr>
            <a:spLocks noGrp="1"/>
          </p:cNvSpPr>
          <p:nvPr>
            <p:ph type="sldNum" sz="quarter" idx="10"/>
          </p:nvPr>
        </p:nvSpPr>
        <p:spPr/>
        <p:txBody>
          <a:bodyPr/>
          <a:lstStyle/>
          <a:p>
            <a:fld id="{76FEBEF9-FACB-4065-9A35-22A57C50566C}" type="slidenum">
              <a:rPr lang="en-US" smtClean="0"/>
              <a:t>12</a:t>
            </a:fld>
            <a:endParaRPr lang="en-US" dirty="0"/>
          </a:p>
        </p:txBody>
      </p:sp>
    </p:spTree>
    <p:extLst>
      <p:ext uri="{BB962C8B-B14F-4D97-AF65-F5344CB8AC3E}">
        <p14:creationId xmlns:p14="http://schemas.microsoft.com/office/powerpoint/2010/main" val="3396099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STEM Practices.</a:t>
            </a:r>
          </a:p>
          <a:p>
            <a:r>
              <a:rPr lang="en-US" dirty="0" smtClean="0"/>
              <a:t>Ongoing </a:t>
            </a:r>
            <a:r>
              <a:rPr lang="en-US" dirty="0" smtClean="0"/>
              <a:t>support for teaching artists…music, theater/drama, visual art, literary arts.  </a:t>
            </a:r>
            <a:endParaRPr lang="en-US" dirty="0"/>
          </a:p>
        </p:txBody>
      </p:sp>
      <p:sp>
        <p:nvSpPr>
          <p:cNvPr id="4" name="Slide Number Placeholder 3"/>
          <p:cNvSpPr>
            <a:spLocks noGrp="1"/>
          </p:cNvSpPr>
          <p:nvPr>
            <p:ph type="sldNum" sz="quarter" idx="10"/>
          </p:nvPr>
        </p:nvSpPr>
        <p:spPr/>
        <p:txBody>
          <a:bodyPr/>
          <a:lstStyle/>
          <a:p>
            <a:fld id="{76FEBEF9-FACB-4065-9A35-22A57C50566C}" type="slidenum">
              <a:rPr lang="en-US" smtClean="0"/>
              <a:t>13</a:t>
            </a:fld>
            <a:endParaRPr lang="en-US" dirty="0"/>
          </a:p>
        </p:txBody>
      </p:sp>
    </p:spTree>
    <p:extLst>
      <p:ext uri="{BB962C8B-B14F-4D97-AF65-F5344CB8AC3E}">
        <p14:creationId xmlns:p14="http://schemas.microsoft.com/office/powerpoint/2010/main" val="1397018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a:t>
            </a:r>
            <a:r>
              <a:rPr lang="en-US" dirty="0" smtClean="0"/>
              <a:t>The </a:t>
            </a:r>
            <a:r>
              <a:rPr lang="en-US" dirty="0" smtClean="0"/>
              <a:t>3-Legged Stool Video</a:t>
            </a:r>
          </a:p>
          <a:p>
            <a:r>
              <a:rPr lang="en-US" dirty="0" smtClean="0"/>
              <a:t>Program outlines</a:t>
            </a:r>
          </a:p>
          <a:p>
            <a:r>
              <a:rPr lang="en-US" dirty="0" smtClean="0"/>
              <a:t>https://www.youtube.com/watch?list=UUc9ginrL04UsxJSyJlxtFiQ&amp;v=2fX7MZoOVaA</a:t>
            </a:r>
          </a:p>
          <a:p>
            <a:endParaRPr lang="en-US" dirty="0"/>
          </a:p>
        </p:txBody>
      </p:sp>
      <p:sp>
        <p:nvSpPr>
          <p:cNvPr id="4" name="Slide Number Placeholder 3"/>
          <p:cNvSpPr>
            <a:spLocks noGrp="1"/>
          </p:cNvSpPr>
          <p:nvPr>
            <p:ph type="sldNum" sz="quarter" idx="10"/>
          </p:nvPr>
        </p:nvSpPr>
        <p:spPr/>
        <p:txBody>
          <a:bodyPr/>
          <a:lstStyle/>
          <a:p>
            <a:fld id="{76FEBEF9-FACB-4065-9A35-22A57C50566C}" type="slidenum">
              <a:rPr lang="en-US" smtClean="0"/>
              <a:t>14</a:t>
            </a:fld>
            <a:endParaRPr lang="en-US" dirty="0"/>
          </a:p>
        </p:txBody>
      </p:sp>
    </p:spTree>
    <p:extLst>
      <p:ext uri="{BB962C8B-B14F-4D97-AF65-F5344CB8AC3E}">
        <p14:creationId xmlns:p14="http://schemas.microsoft.com/office/powerpoint/2010/main" val="1457338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a:t>
            </a:r>
            <a:r>
              <a:rPr lang="en-US" baseline="0" dirty="0" smtClean="0"/>
              <a:t> will you do?</a:t>
            </a:r>
            <a:endParaRPr lang="en-US" dirty="0"/>
          </a:p>
        </p:txBody>
      </p:sp>
      <p:sp>
        <p:nvSpPr>
          <p:cNvPr id="4" name="Slide Number Placeholder 3"/>
          <p:cNvSpPr>
            <a:spLocks noGrp="1"/>
          </p:cNvSpPr>
          <p:nvPr>
            <p:ph type="sldNum" sz="quarter" idx="10"/>
          </p:nvPr>
        </p:nvSpPr>
        <p:spPr/>
        <p:txBody>
          <a:bodyPr/>
          <a:lstStyle/>
          <a:p>
            <a:fld id="{76FEBEF9-FACB-4065-9A35-22A57C50566C}" type="slidenum">
              <a:rPr lang="en-US" smtClean="0"/>
              <a:t>15</a:t>
            </a:fld>
            <a:endParaRPr lang="en-US" dirty="0"/>
          </a:p>
        </p:txBody>
      </p:sp>
    </p:spTree>
    <p:extLst>
      <p:ext uri="{BB962C8B-B14F-4D97-AF65-F5344CB8AC3E}">
        <p14:creationId xmlns:p14="http://schemas.microsoft.com/office/powerpoint/2010/main" val="574457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76FEBEF9-FACB-4065-9A35-22A57C50566C}" type="slidenum">
              <a:rPr lang="en-US" smtClean="0"/>
              <a:t>16</a:t>
            </a:fld>
            <a:endParaRPr lang="en-US" dirty="0"/>
          </a:p>
        </p:txBody>
      </p:sp>
    </p:spTree>
    <p:extLst>
      <p:ext uri="{BB962C8B-B14F-4D97-AF65-F5344CB8AC3E}">
        <p14:creationId xmlns:p14="http://schemas.microsoft.com/office/powerpoint/2010/main" val="2126860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 examples, etc.</a:t>
            </a:r>
            <a:endParaRPr lang="en-US" dirty="0"/>
          </a:p>
        </p:txBody>
      </p:sp>
      <p:sp>
        <p:nvSpPr>
          <p:cNvPr id="4" name="Slide Number Placeholder 3"/>
          <p:cNvSpPr>
            <a:spLocks noGrp="1"/>
          </p:cNvSpPr>
          <p:nvPr>
            <p:ph type="sldNum" sz="quarter" idx="10"/>
          </p:nvPr>
        </p:nvSpPr>
        <p:spPr/>
        <p:txBody>
          <a:bodyPr/>
          <a:lstStyle/>
          <a:p>
            <a:fld id="{76FEBEF9-FACB-4065-9A35-22A57C50566C}" type="slidenum">
              <a:rPr lang="en-US" smtClean="0"/>
              <a:t>17</a:t>
            </a:fld>
            <a:endParaRPr lang="en-US" dirty="0"/>
          </a:p>
        </p:txBody>
      </p:sp>
    </p:spTree>
    <p:extLst>
      <p:ext uri="{BB962C8B-B14F-4D97-AF65-F5344CB8AC3E}">
        <p14:creationId xmlns:p14="http://schemas.microsoft.com/office/powerpoint/2010/main" val="2894081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Thank you.</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FEBEF9-FACB-4065-9A35-22A57C50566C}" type="slidenum">
              <a:rPr lang="en-US" smtClean="0"/>
              <a:t>18</a:t>
            </a:fld>
            <a:endParaRPr lang="en-US" dirty="0"/>
          </a:p>
        </p:txBody>
      </p:sp>
    </p:spTree>
    <p:extLst>
      <p:ext uri="{BB962C8B-B14F-4D97-AF65-F5344CB8AC3E}">
        <p14:creationId xmlns:p14="http://schemas.microsoft.com/office/powerpoint/2010/main" val="1030746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baseline="0" dirty="0" smtClean="0">
                <a:solidFill>
                  <a:srgbClr val="00B050"/>
                </a:solidFill>
                <a:effectLst/>
                <a:latin typeface="+mn-lt"/>
                <a:ea typeface="+mn-ea"/>
                <a:cs typeface="+mn-cs"/>
              </a:rPr>
              <a:t>STEM </a:t>
            </a:r>
            <a:r>
              <a:rPr lang="en-US" sz="1200" i="1" kern="1200" baseline="0" dirty="0" smtClean="0">
                <a:solidFill>
                  <a:srgbClr val="00B050"/>
                </a:solidFill>
                <a:effectLst/>
                <a:latin typeface="+mn-lt"/>
                <a:ea typeface="+mn-ea"/>
                <a:cs typeface="+mn-cs"/>
              </a:rPr>
              <a:t>Learning through the Arts</a:t>
            </a:r>
            <a:r>
              <a:rPr lang="en-US" sz="1200" i="0" kern="1200" baseline="0" dirty="0" smtClean="0">
                <a:solidFill>
                  <a:srgbClr val="00B050"/>
                </a:solidFill>
                <a:effectLst/>
                <a:latin typeface="+mn-lt"/>
                <a:ea typeface="+mn-ea"/>
                <a:cs typeface="+mn-cs"/>
              </a:rPr>
              <a:t> </a:t>
            </a:r>
            <a:r>
              <a:rPr lang="en-US" sz="1200" i="1" kern="1200" baseline="0" dirty="0" smtClean="0">
                <a:solidFill>
                  <a:srgbClr val="00B050"/>
                </a:solidFill>
                <a:effectLst/>
                <a:latin typeface="+mn-lt"/>
                <a:ea typeface="+mn-ea"/>
                <a:cs typeface="+mn-cs"/>
              </a:rPr>
              <a:t>Research</a:t>
            </a:r>
            <a:r>
              <a:rPr lang="en-US" sz="1200" i="0" kern="1200" baseline="0" dirty="0" smtClean="0">
                <a:solidFill>
                  <a:srgbClr val="00B050"/>
                </a:solidFill>
                <a:effectLst/>
                <a:latin typeface="+mn-lt"/>
                <a:ea typeface="+mn-ea"/>
                <a:cs typeface="+mn-cs"/>
              </a:rPr>
              <a:t>.</a:t>
            </a:r>
            <a:r>
              <a:rPr lang="en-US" sz="1200" kern="1200" baseline="0" dirty="0" smtClean="0">
                <a:solidFill>
                  <a:srgbClr val="00B050"/>
                </a:solidFill>
                <a:effectLst/>
                <a:latin typeface="+mn-lt"/>
                <a:ea typeface="+mn-ea"/>
                <a:cs typeface="+mn-cs"/>
              </a:rPr>
              <a:t>  Donor, Katie.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rgbClr val="00B05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rgbClr val="00B050"/>
                </a:solidFill>
                <a:effectLst/>
                <a:latin typeface="+mn-lt"/>
                <a:ea typeface="+mn-ea"/>
                <a:cs typeface="+mn-cs"/>
              </a:rPr>
              <a:t>Julia McBride spoke about challenges to leadership.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rgbClr val="00B050"/>
                </a:solidFill>
                <a:effectLst/>
                <a:latin typeface="+mn-lt"/>
                <a:ea typeface="+mn-ea"/>
                <a:cs typeface="+mn-cs"/>
              </a:rPr>
              <a:t>Share at your table or </a:t>
            </a:r>
            <a:r>
              <a:rPr lang="en-US" sz="1200" kern="1200" dirty="0" smtClean="0">
                <a:solidFill>
                  <a:srgbClr val="00B050"/>
                </a:solidFill>
                <a:effectLst/>
                <a:latin typeface="+mn-lt"/>
                <a:ea typeface="+mn-ea"/>
                <a:cs typeface="+mn-cs"/>
              </a:rPr>
              <a:t>the person next to you, etc. a</a:t>
            </a:r>
            <a:r>
              <a:rPr lang="en-US" sz="1200" kern="1200" baseline="0" dirty="0" smtClean="0">
                <a:solidFill>
                  <a:srgbClr val="00B050"/>
                </a:solidFill>
                <a:effectLst/>
                <a:latin typeface="+mn-lt"/>
                <a:ea typeface="+mn-ea"/>
                <a:cs typeface="+mn-cs"/>
              </a:rPr>
              <a:t> specific</a:t>
            </a:r>
            <a:r>
              <a:rPr lang="en-US" sz="1200" kern="1200" dirty="0" smtClean="0">
                <a:solidFill>
                  <a:srgbClr val="00B050"/>
                </a:solidFill>
                <a:effectLst/>
                <a:latin typeface="+mn-lt"/>
                <a:ea typeface="+mn-ea"/>
                <a:cs typeface="+mn-cs"/>
              </a:rPr>
              <a:t> experience when you wanted to make/lead change – it needn’t be related to STEM</a:t>
            </a:r>
            <a:r>
              <a:rPr lang="en-US" sz="1200" kern="1200" baseline="0" dirty="0" smtClean="0">
                <a:solidFill>
                  <a:srgbClr val="00B050"/>
                </a:solidFill>
                <a:effectLst/>
                <a:latin typeface="+mn-lt"/>
                <a:ea typeface="+mn-ea"/>
                <a:cs typeface="+mn-cs"/>
              </a:rPr>
              <a:t> – but it wasn’t </a:t>
            </a:r>
            <a:r>
              <a:rPr lang="en-US" sz="1200" kern="1200" dirty="0" smtClean="0">
                <a:solidFill>
                  <a:srgbClr val="00B050"/>
                </a:solidFill>
                <a:effectLst/>
                <a:latin typeface="+mn-lt"/>
                <a:ea typeface="+mn-ea"/>
                <a:cs typeface="+mn-cs"/>
              </a:rPr>
              <a:t>successful.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rgbClr val="00B05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00B050"/>
                </a:solidFill>
                <a:effectLst/>
                <a:latin typeface="+mn-lt"/>
                <a:ea typeface="+mn-ea"/>
                <a:cs typeface="+mn-cs"/>
              </a:rPr>
              <a:t>And then, in a couple of minutes, let’s share our recollections</a:t>
            </a:r>
            <a:r>
              <a:rPr lang="en-US" sz="1200" kern="1200" baseline="0" dirty="0" smtClean="0">
                <a:solidFill>
                  <a:srgbClr val="00B050"/>
                </a:solidFill>
                <a:effectLst/>
                <a:latin typeface="+mn-lt"/>
                <a:ea typeface="+mn-ea"/>
                <a:cs typeface="+mn-cs"/>
              </a:rPr>
              <a:t> with the group.</a:t>
            </a:r>
            <a:endParaRPr lang="en-US" dirty="0"/>
          </a:p>
        </p:txBody>
      </p:sp>
      <p:sp>
        <p:nvSpPr>
          <p:cNvPr id="4" name="Slide Number Placeholder 3"/>
          <p:cNvSpPr>
            <a:spLocks noGrp="1"/>
          </p:cNvSpPr>
          <p:nvPr>
            <p:ph type="sldNum" sz="quarter" idx="10"/>
          </p:nvPr>
        </p:nvSpPr>
        <p:spPr/>
        <p:txBody>
          <a:bodyPr/>
          <a:lstStyle/>
          <a:p>
            <a:fld id="{76FEBEF9-FACB-4065-9A35-22A57C50566C}" type="slidenum">
              <a:rPr lang="en-US" smtClean="0"/>
              <a:t>2</a:t>
            </a:fld>
            <a:endParaRPr lang="en-US" dirty="0"/>
          </a:p>
        </p:txBody>
      </p:sp>
    </p:spTree>
    <p:extLst>
      <p:ext uri="{BB962C8B-B14F-4D97-AF65-F5344CB8AC3E}">
        <p14:creationId xmlns:p14="http://schemas.microsoft.com/office/powerpoint/2010/main" val="1441389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Arts Partners, we found there to be 3 steps imperative to leading the change we wanted to see.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At </a:t>
            </a:r>
            <a:r>
              <a:rPr lang="en-US" sz="1200" kern="1200" dirty="0" smtClean="0">
                <a:solidFill>
                  <a:schemeClr val="tx1"/>
                </a:solidFill>
                <a:effectLst/>
                <a:latin typeface="+mn-lt"/>
                <a:ea typeface="+mn-ea"/>
                <a:cs typeface="+mn-cs"/>
              </a:rPr>
              <a:t>Arts Partners</a:t>
            </a:r>
            <a:r>
              <a:rPr lang="en-US" sz="1200" kern="1200" baseline="0" dirty="0" smtClean="0">
                <a:solidFill>
                  <a:schemeClr val="tx1"/>
                </a:solidFill>
                <a:effectLst/>
                <a:latin typeface="+mn-lt"/>
                <a:ea typeface="+mn-ea"/>
                <a:cs typeface="+mn-cs"/>
              </a:rPr>
              <a:t> Wichita, we knew that the change we wanted to lead was around using the arts to teach STEM subjects. </a:t>
            </a: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eriod" startAt="2"/>
              <a:tabLst/>
              <a:defRPr/>
            </a:pPr>
            <a:r>
              <a:rPr lang="en-US" sz="1200" kern="1200" baseline="0" dirty="0" smtClean="0">
                <a:solidFill>
                  <a:schemeClr val="tx1"/>
                </a:solidFill>
                <a:effectLst/>
                <a:latin typeface="+mn-lt"/>
                <a:ea typeface="+mn-ea"/>
                <a:cs typeface="+mn-cs"/>
              </a:rPr>
              <a:t>We </a:t>
            </a:r>
            <a:r>
              <a:rPr lang="en-US" sz="1200" kern="1200" baseline="0" dirty="0" smtClean="0">
                <a:solidFill>
                  <a:schemeClr val="tx1"/>
                </a:solidFill>
                <a:effectLst/>
                <a:latin typeface="+mn-lt"/>
                <a:ea typeface="+mn-ea"/>
                <a:cs typeface="+mn-cs"/>
              </a:rPr>
              <a:t>thought we knew who our stakeholders were!  </a:t>
            </a: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3.  You cannot engage your stakeholders until you know who they are...and until they know who they are</a:t>
            </a:r>
            <a:r>
              <a:rPr lang="en-US" sz="1200" kern="1200" baseline="0" dirty="0" smtClean="0">
                <a:solidFill>
                  <a:schemeClr val="tx1"/>
                </a:solidFill>
                <a:effectLst/>
                <a:latin typeface="+mn-lt"/>
                <a:ea typeface="+mn-ea"/>
                <a:cs typeface="+mn-cs"/>
              </a:rPr>
              <a:t>!</a:t>
            </a: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FEBEF9-FACB-4065-9A35-22A57C50566C}" type="slidenum">
              <a:rPr lang="en-US" smtClean="0"/>
              <a:t>3</a:t>
            </a:fld>
            <a:endParaRPr lang="en-US" dirty="0"/>
          </a:p>
        </p:txBody>
      </p:sp>
    </p:spTree>
    <p:extLst>
      <p:ext uri="{BB962C8B-B14F-4D97-AF65-F5344CB8AC3E}">
        <p14:creationId xmlns:p14="http://schemas.microsoft.com/office/powerpoint/2010/main" val="574457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did we know our niche?  Education, economy.  Wichita </a:t>
            </a:r>
            <a:r>
              <a:rPr lang="en-US" dirty="0" smtClean="0"/>
              <a:t>is #50 in the list of largest US metropolitan areas, but #22 of those cities for concentration of STEM jobs.  Wichita is known</a:t>
            </a:r>
            <a:r>
              <a:rPr lang="en-US" baseline="0" dirty="0" smtClean="0"/>
              <a:t> as the air capital of the world.  If you flew into Kansas City for the conference – or if you fly anywhere in the world – chances are that the plane you were on had some connection to Wichita…be it design, manufacturing, the translation of tech manuals, etc.  There is also an United States Air Force Base located there.  We knew STEM was our niche, and we already had a few programs in play.</a:t>
            </a:r>
            <a:endParaRPr lang="en-US" dirty="0"/>
          </a:p>
        </p:txBody>
      </p:sp>
      <p:sp>
        <p:nvSpPr>
          <p:cNvPr id="4" name="Slide Number Placeholder 3"/>
          <p:cNvSpPr>
            <a:spLocks noGrp="1"/>
          </p:cNvSpPr>
          <p:nvPr>
            <p:ph type="sldNum" sz="quarter" idx="10"/>
          </p:nvPr>
        </p:nvSpPr>
        <p:spPr/>
        <p:txBody>
          <a:bodyPr/>
          <a:lstStyle/>
          <a:p>
            <a:fld id="{76FEBEF9-FACB-4065-9A35-22A57C50566C}" type="slidenum">
              <a:rPr lang="en-US" smtClean="0"/>
              <a:t>4</a:t>
            </a:fld>
            <a:endParaRPr lang="en-US" dirty="0"/>
          </a:p>
        </p:txBody>
      </p:sp>
    </p:spTree>
    <p:extLst>
      <p:ext uri="{BB962C8B-B14F-4D97-AF65-F5344CB8AC3E}">
        <p14:creationId xmlns:p14="http://schemas.microsoft.com/office/powerpoint/2010/main" val="2126860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makes a stakeholder a stakeholder?</a:t>
            </a:r>
            <a:r>
              <a:rPr lang="en-US" baseline="0" dirty="0" smtClean="0"/>
              <a:t>  </a:t>
            </a:r>
            <a:r>
              <a:rPr lang="en-US" dirty="0" smtClean="0"/>
              <a:t>Those who have invested: personally,</a:t>
            </a:r>
            <a:r>
              <a:rPr lang="en-US" baseline="0" dirty="0" smtClean="0"/>
              <a:t> with time, with money.  Those who will benefit:  those who have invested, those who don’t know yet</a:t>
            </a:r>
            <a:endParaRPr lang="en-US" dirty="0" smtClean="0"/>
          </a:p>
          <a:p>
            <a:endParaRPr lang="en-US" dirty="0" smtClean="0"/>
          </a:p>
          <a:p>
            <a:r>
              <a:rPr lang="en-US" dirty="0" smtClean="0"/>
              <a:t>Who is missing?  Those who don’t necessarily</a:t>
            </a:r>
            <a:r>
              <a:rPr lang="en-US" baseline="0" dirty="0" smtClean="0"/>
              <a:t> have “leadership” titles, but, who, nonetheless are leaders.  Leadership being an activity, rather than a title or </a:t>
            </a:r>
            <a:r>
              <a:rPr lang="en-US" baseline="0" dirty="0" smtClean="0"/>
              <a:t>position, as discussed in the morning keynote.</a:t>
            </a:r>
            <a:endParaRPr lang="en-US" dirty="0"/>
          </a:p>
        </p:txBody>
      </p:sp>
      <p:sp>
        <p:nvSpPr>
          <p:cNvPr id="4" name="Slide Number Placeholder 3"/>
          <p:cNvSpPr>
            <a:spLocks noGrp="1"/>
          </p:cNvSpPr>
          <p:nvPr>
            <p:ph type="sldNum" sz="quarter" idx="10"/>
          </p:nvPr>
        </p:nvSpPr>
        <p:spPr/>
        <p:txBody>
          <a:bodyPr/>
          <a:lstStyle/>
          <a:p>
            <a:fld id="{76FEBEF9-FACB-4065-9A35-22A57C50566C}" type="slidenum">
              <a:rPr lang="en-US" smtClean="0"/>
              <a:t>5</a:t>
            </a:fld>
            <a:endParaRPr lang="en-US" dirty="0"/>
          </a:p>
        </p:txBody>
      </p:sp>
    </p:spTree>
    <p:extLst>
      <p:ext uri="{BB962C8B-B14F-4D97-AF65-F5344CB8AC3E}">
        <p14:creationId xmlns:p14="http://schemas.microsoft.com/office/powerpoint/2010/main" val="2126860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Get</a:t>
            </a:r>
            <a:r>
              <a:rPr lang="en-US" baseline="0" dirty="0" smtClean="0"/>
              <a:t> your stakeholders to buy into what you are selling…in this case, STEM Learning through the Arts.</a:t>
            </a:r>
          </a:p>
          <a:p>
            <a:pPr marL="0" indent="0">
              <a:buNone/>
            </a:pPr>
            <a:endParaRPr lang="en-US" baseline="0" dirty="0" smtClean="0"/>
          </a:p>
          <a:p>
            <a:pPr marL="228600" indent="-228600">
              <a:buAutoNum type="arabicPeriod"/>
            </a:pPr>
            <a:r>
              <a:rPr lang="en-US" dirty="0" smtClean="0"/>
              <a:t>Write grants.  If you can get just one…you can get another!</a:t>
            </a:r>
          </a:p>
          <a:p>
            <a:pPr marL="228600" indent="-228600">
              <a:buAutoNum type="arabicPeriod"/>
            </a:pPr>
            <a:r>
              <a:rPr lang="en-US" dirty="0" smtClean="0"/>
              <a:t>Present</a:t>
            </a:r>
            <a:r>
              <a:rPr lang="en-US" baseline="0" dirty="0" smtClean="0"/>
              <a:t> </a:t>
            </a:r>
            <a:r>
              <a:rPr lang="en-US" dirty="0" smtClean="0"/>
              <a:t>convincing professional</a:t>
            </a:r>
            <a:r>
              <a:rPr lang="en-US" baseline="0" dirty="0" smtClean="0"/>
              <a:t> development sessions for teachers and teaching artists</a:t>
            </a:r>
          </a:p>
          <a:p>
            <a:pPr marL="228600" indent="-228600">
              <a:buAutoNum type="arabicPeriod"/>
            </a:pPr>
            <a:r>
              <a:rPr lang="en-US" baseline="0" dirty="0" smtClean="0"/>
              <a:t>Communicate with intention. Reiterate</a:t>
            </a:r>
          </a:p>
          <a:p>
            <a:pPr marL="228600" indent="-228600">
              <a:buAutoNum type="arabicPeriod"/>
            </a:pPr>
            <a:r>
              <a:rPr lang="en-US" baseline="0" dirty="0" smtClean="0"/>
              <a:t>Shape the vision. What does it look like.  Timeline.</a:t>
            </a:r>
          </a:p>
          <a:p>
            <a:pPr marL="228600" indent="-228600">
              <a:buAutoNum type="arabicPeriod"/>
            </a:pPr>
            <a:r>
              <a:rPr lang="en-US" baseline="0" dirty="0" smtClean="0"/>
              <a:t>Prove it!</a:t>
            </a: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76FEBEF9-FACB-4065-9A35-22A57C50566C}" type="slidenum">
              <a:rPr lang="en-US" smtClean="0"/>
              <a:t>6</a:t>
            </a:fld>
            <a:endParaRPr lang="en-US" dirty="0"/>
          </a:p>
        </p:txBody>
      </p:sp>
    </p:spTree>
    <p:extLst>
      <p:ext uri="{BB962C8B-B14F-4D97-AF65-F5344CB8AC3E}">
        <p14:creationId xmlns:p14="http://schemas.microsoft.com/office/powerpoint/2010/main" val="2126860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STEM Learning</a:t>
            </a:r>
            <a:r>
              <a:rPr lang="en-US" baseline="0" dirty="0" smtClean="0"/>
              <a:t> through the Arts </a:t>
            </a:r>
            <a:r>
              <a:rPr lang="en-US" baseline="0" dirty="0" smtClean="0"/>
              <a:t>Research Inquiry Questions</a:t>
            </a:r>
            <a:endParaRPr lang="en-US" dirty="0"/>
          </a:p>
        </p:txBody>
      </p:sp>
      <p:sp>
        <p:nvSpPr>
          <p:cNvPr id="4" name="Slide Number Placeholder 3"/>
          <p:cNvSpPr>
            <a:spLocks noGrp="1"/>
          </p:cNvSpPr>
          <p:nvPr>
            <p:ph type="sldNum" sz="quarter" idx="10"/>
          </p:nvPr>
        </p:nvSpPr>
        <p:spPr/>
        <p:txBody>
          <a:bodyPr/>
          <a:lstStyle/>
          <a:p>
            <a:fld id="{76FEBEF9-FACB-4065-9A35-22A57C50566C}" type="slidenum">
              <a:rPr lang="en-US" smtClean="0"/>
              <a:t>7</a:t>
            </a:fld>
            <a:endParaRPr lang="en-US" dirty="0"/>
          </a:p>
        </p:txBody>
      </p:sp>
    </p:spTree>
    <p:extLst>
      <p:ext uri="{BB962C8B-B14F-4D97-AF65-F5344CB8AC3E}">
        <p14:creationId xmlns:p14="http://schemas.microsoft.com/office/powerpoint/2010/main" val="2126860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numerous stakeholders.</a:t>
            </a:r>
            <a:endParaRPr lang="en-US" dirty="0"/>
          </a:p>
        </p:txBody>
      </p:sp>
      <p:sp>
        <p:nvSpPr>
          <p:cNvPr id="4" name="Slide Number Placeholder 3"/>
          <p:cNvSpPr>
            <a:spLocks noGrp="1"/>
          </p:cNvSpPr>
          <p:nvPr>
            <p:ph type="sldNum" sz="quarter" idx="10"/>
          </p:nvPr>
        </p:nvSpPr>
        <p:spPr/>
        <p:txBody>
          <a:bodyPr/>
          <a:lstStyle/>
          <a:p>
            <a:fld id="{76FEBEF9-FACB-4065-9A35-22A57C50566C}" type="slidenum">
              <a:rPr lang="en-US" smtClean="0"/>
              <a:t>8</a:t>
            </a:fld>
            <a:endParaRPr lang="en-US" dirty="0"/>
          </a:p>
        </p:txBody>
      </p:sp>
    </p:spTree>
    <p:extLst>
      <p:ext uri="{BB962C8B-B14F-4D97-AF65-F5344CB8AC3E}">
        <p14:creationId xmlns:p14="http://schemas.microsoft.com/office/powerpoint/2010/main" val="2126860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Stakeholders!  Teaching Artists!  </a:t>
            </a:r>
            <a:r>
              <a:rPr lang="en-US" dirty="0" smtClean="0"/>
              <a:t>Were</a:t>
            </a:r>
            <a:r>
              <a:rPr lang="en-US" baseline="0" dirty="0" smtClean="0"/>
              <a:t> p</a:t>
            </a:r>
            <a:r>
              <a:rPr lang="en-US" dirty="0" smtClean="0"/>
              <a:t>rovided with experiences</a:t>
            </a:r>
            <a:r>
              <a:rPr lang="en-US" baseline="0" dirty="0" smtClean="0"/>
              <a:t> </a:t>
            </a:r>
            <a:r>
              <a:rPr lang="en-US" baseline="0" dirty="0" smtClean="0"/>
              <a:t>in STEM </a:t>
            </a:r>
            <a:r>
              <a:rPr lang="en-US" baseline="0" dirty="0" smtClean="0"/>
              <a:t>fields led by STEM professionals.</a:t>
            </a:r>
            <a:endParaRPr lang="en-US" dirty="0"/>
          </a:p>
        </p:txBody>
      </p:sp>
      <p:sp>
        <p:nvSpPr>
          <p:cNvPr id="4" name="Slide Number Placeholder 3"/>
          <p:cNvSpPr>
            <a:spLocks noGrp="1"/>
          </p:cNvSpPr>
          <p:nvPr>
            <p:ph type="sldNum" sz="quarter" idx="10"/>
          </p:nvPr>
        </p:nvSpPr>
        <p:spPr/>
        <p:txBody>
          <a:bodyPr/>
          <a:lstStyle/>
          <a:p>
            <a:fld id="{76FEBEF9-FACB-4065-9A35-22A57C50566C}" type="slidenum">
              <a:rPr lang="en-US" smtClean="0"/>
              <a:t>9</a:t>
            </a:fld>
            <a:endParaRPr lang="en-US" dirty="0"/>
          </a:p>
        </p:txBody>
      </p:sp>
    </p:spTree>
    <p:extLst>
      <p:ext uri="{BB962C8B-B14F-4D97-AF65-F5344CB8AC3E}">
        <p14:creationId xmlns:p14="http://schemas.microsoft.com/office/powerpoint/2010/main" val="4185846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31B6D3-A0F8-4CD3-B600-BAC979547676}" type="datetimeFigureOut">
              <a:rPr lang="en-US" smtClean="0"/>
              <a:t>5/1/2015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D7EDFF-4284-4025-BDC9-8D7D716A6D5C}" type="slidenum">
              <a:rPr lang="en-US" smtClean="0"/>
              <a:t>‹#›</a:t>
            </a:fld>
            <a:endParaRPr lang="en-US" dirty="0"/>
          </a:p>
        </p:txBody>
      </p:sp>
    </p:spTree>
    <p:extLst>
      <p:ext uri="{BB962C8B-B14F-4D97-AF65-F5344CB8AC3E}">
        <p14:creationId xmlns:p14="http://schemas.microsoft.com/office/powerpoint/2010/main" val="4180229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1B6D3-A0F8-4CD3-B600-BAC979547676}" type="datetimeFigureOut">
              <a:rPr lang="en-US" smtClean="0"/>
              <a:t>5/1/2015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D7EDFF-4284-4025-BDC9-8D7D716A6D5C}" type="slidenum">
              <a:rPr lang="en-US" smtClean="0"/>
              <a:t>‹#›</a:t>
            </a:fld>
            <a:endParaRPr lang="en-US" dirty="0"/>
          </a:p>
        </p:txBody>
      </p:sp>
    </p:spTree>
    <p:extLst>
      <p:ext uri="{BB962C8B-B14F-4D97-AF65-F5344CB8AC3E}">
        <p14:creationId xmlns:p14="http://schemas.microsoft.com/office/powerpoint/2010/main" val="340283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1B6D3-A0F8-4CD3-B600-BAC979547676}" type="datetimeFigureOut">
              <a:rPr lang="en-US" smtClean="0"/>
              <a:t>5/1/2015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D7EDFF-4284-4025-BDC9-8D7D716A6D5C}" type="slidenum">
              <a:rPr lang="en-US" smtClean="0"/>
              <a:t>‹#›</a:t>
            </a:fld>
            <a:endParaRPr lang="en-US" dirty="0"/>
          </a:p>
        </p:txBody>
      </p:sp>
    </p:spTree>
    <p:extLst>
      <p:ext uri="{BB962C8B-B14F-4D97-AF65-F5344CB8AC3E}">
        <p14:creationId xmlns:p14="http://schemas.microsoft.com/office/powerpoint/2010/main" val="3728897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1B6D3-A0F8-4CD3-B600-BAC979547676}" type="datetimeFigureOut">
              <a:rPr lang="en-US" smtClean="0"/>
              <a:t>5/1/2015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D7EDFF-4284-4025-BDC9-8D7D716A6D5C}" type="slidenum">
              <a:rPr lang="en-US" smtClean="0"/>
              <a:t>‹#›</a:t>
            </a:fld>
            <a:endParaRPr lang="en-US" dirty="0"/>
          </a:p>
        </p:txBody>
      </p:sp>
    </p:spTree>
    <p:extLst>
      <p:ext uri="{BB962C8B-B14F-4D97-AF65-F5344CB8AC3E}">
        <p14:creationId xmlns:p14="http://schemas.microsoft.com/office/powerpoint/2010/main" val="3827265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31B6D3-A0F8-4CD3-B600-BAC979547676}" type="datetimeFigureOut">
              <a:rPr lang="en-US" smtClean="0"/>
              <a:t>5/1/2015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D7EDFF-4284-4025-BDC9-8D7D716A6D5C}" type="slidenum">
              <a:rPr lang="en-US" smtClean="0"/>
              <a:t>‹#›</a:t>
            </a:fld>
            <a:endParaRPr lang="en-US" dirty="0"/>
          </a:p>
        </p:txBody>
      </p:sp>
    </p:spTree>
    <p:extLst>
      <p:ext uri="{BB962C8B-B14F-4D97-AF65-F5344CB8AC3E}">
        <p14:creationId xmlns:p14="http://schemas.microsoft.com/office/powerpoint/2010/main" val="1345822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31B6D3-A0F8-4CD3-B600-BAC979547676}" type="datetimeFigureOut">
              <a:rPr lang="en-US" smtClean="0"/>
              <a:t>5/1/2015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D7EDFF-4284-4025-BDC9-8D7D716A6D5C}" type="slidenum">
              <a:rPr lang="en-US" smtClean="0"/>
              <a:t>‹#›</a:t>
            </a:fld>
            <a:endParaRPr lang="en-US" dirty="0"/>
          </a:p>
        </p:txBody>
      </p:sp>
    </p:spTree>
    <p:extLst>
      <p:ext uri="{BB962C8B-B14F-4D97-AF65-F5344CB8AC3E}">
        <p14:creationId xmlns:p14="http://schemas.microsoft.com/office/powerpoint/2010/main" val="2964587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31B6D3-A0F8-4CD3-B600-BAC979547676}" type="datetimeFigureOut">
              <a:rPr lang="en-US" smtClean="0"/>
              <a:t>5/1/2015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D7EDFF-4284-4025-BDC9-8D7D716A6D5C}" type="slidenum">
              <a:rPr lang="en-US" smtClean="0"/>
              <a:t>‹#›</a:t>
            </a:fld>
            <a:endParaRPr lang="en-US" dirty="0"/>
          </a:p>
        </p:txBody>
      </p:sp>
    </p:spTree>
    <p:extLst>
      <p:ext uri="{BB962C8B-B14F-4D97-AF65-F5344CB8AC3E}">
        <p14:creationId xmlns:p14="http://schemas.microsoft.com/office/powerpoint/2010/main" val="56818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31B6D3-A0F8-4CD3-B600-BAC979547676}" type="datetimeFigureOut">
              <a:rPr lang="en-US" smtClean="0"/>
              <a:t>5/1/2015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D7EDFF-4284-4025-BDC9-8D7D716A6D5C}" type="slidenum">
              <a:rPr lang="en-US" smtClean="0"/>
              <a:t>‹#›</a:t>
            </a:fld>
            <a:endParaRPr lang="en-US" dirty="0"/>
          </a:p>
        </p:txBody>
      </p:sp>
    </p:spTree>
    <p:extLst>
      <p:ext uri="{BB962C8B-B14F-4D97-AF65-F5344CB8AC3E}">
        <p14:creationId xmlns:p14="http://schemas.microsoft.com/office/powerpoint/2010/main" val="334945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1B6D3-A0F8-4CD3-B600-BAC979547676}" type="datetimeFigureOut">
              <a:rPr lang="en-US" smtClean="0"/>
              <a:t>5/1/2015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D7EDFF-4284-4025-BDC9-8D7D716A6D5C}" type="slidenum">
              <a:rPr lang="en-US" smtClean="0"/>
              <a:t>‹#›</a:t>
            </a:fld>
            <a:endParaRPr lang="en-US" dirty="0"/>
          </a:p>
        </p:txBody>
      </p:sp>
    </p:spTree>
    <p:extLst>
      <p:ext uri="{BB962C8B-B14F-4D97-AF65-F5344CB8AC3E}">
        <p14:creationId xmlns:p14="http://schemas.microsoft.com/office/powerpoint/2010/main" val="145119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31B6D3-A0F8-4CD3-B600-BAC979547676}" type="datetimeFigureOut">
              <a:rPr lang="en-US" smtClean="0"/>
              <a:t>5/1/2015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D7EDFF-4284-4025-BDC9-8D7D716A6D5C}" type="slidenum">
              <a:rPr lang="en-US" smtClean="0"/>
              <a:t>‹#›</a:t>
            </a:fld>
            <a:endParaRPr lang="en-US" dirty="0"/>
          </a:p>
        </p:txBody>
      </p:sp>
    </p:spTree>
    <p:extLst>
      <p:ext uri="{BB962C8B-B14F-4D97-AF65-F5344CB8AC3E}">
        <p14:creationId xmlns:p14="http://schemas.microsoft.com/office/powerpoint/2010/main" val="3689207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31B6D3-A0F8-4CD3-B600-BAC979547676}" type="datetimeFigureOut">
              <a:rPr lang="en-US" smtClean="0"/>
              <a:t>5/1/2015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D7EDFF-4284-4025-BDC9-8D7D716A6D5C}" type="slidenum">
              <a:rPr lang="en-US" smtClean="0"/>
              <a:t>‹#›</a:t>
            </a:fld>
            <a:endParaRPr lang="en-US" dirty="0"/>
          </a:p>
        </p:txBody>
      </p:sp>
    </p:spTree>
    <p:extLst>
      <p:ext uri="{BB962C8B-B14F-4D97-AF65-F5344CB8AC3E}">
        <p14:creationId xmlns:p14="http://schemas.microsoft.com/office/powerpoint/2010/main" val="1031074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FF">
            <a:alpha val="7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1B6D3-A0F8-4CD3-B600-BAC979547676}" type="datetimeFigureOut">
              <a:rPr lang="en-US" smtClean="0"/>
              <a:t>5/1/2015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7EDFF-4284-4025-BDC9-8D7D716A6D5C}" type="slidenum">
              <a:rPr lang="en-US" smtClean="0"/>
              <a:t>‹#›</a:t>
            </a:fld>
            <a:endParaRPr lang="en-US" dirty="0"/>
          </a:p>
        </p:txBody>
      </p:sp>
    </p:spTree>
    <p:extLst>
      <p:ext uri="{BB962C8B-B14F-4D97-AF65-F5344CB8AC3E}">
        <p14:creationId xmlns:p14="http://schemas.microsoft.com/office/powerpoint/2010/main" val="731249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hyperlink" Target="http://www.youngaudiences.org/why-arts/breakout-session-leadership-track" TargetMode="External"/><Relationship Id="rId7" Type="http://schemas.openxmlformats.org/officeDocument/2006/relationships/image" Target="../media/image3.tm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www.youngaudiences.org/why-arts/breakout-session-program-development-track"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list=UUc9ginrL04UsxJSyJlxtFiQ&amp;v=2fX7MZoOVaA"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hyperlink" Target="http://www.youngaudiences.org/why-arts/breakout-session-leadership-track" TargetMode="External"/><Relationship Id="rId7" Type="http://schemas.openxmlformats.org/officeDocument/2006/relationships/image" Target="../media/image3.tmp"/><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www.youngaudiences.org/why-arts/breakout-session-program-development-track"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image" Target="../media/image8.jpeg"/><Relationship Id="rId7" Type="http://schemas.openxmlformats.org/officeDocument/2006/relationships/image" Target="../media/image11.jpeg"/><Relationship Id="rId12" Type="http://schemas.openxmlformats.org/officeDocument/2006/relationships/image" Target="../media/image15.tif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www.cargill.com/" TargetMode="External"/><Relationship Id="rId11" Type="http://schemas.openxmlformats.org/officeDocument/2006/relationships/image" Target="../media/image14.png"/><Relationship Id="rId5" Type="http://schemas.openxmlformats.org/officeDocument/2006/relationships/image" Target="../media/image10.png"/><Relationship Id="rId15" Type="http://schemas.openxmlformats.org/officeDocument/2006/relationships/image" Target="../media/image17.gif"/><Relationship Id="rId10" Type="http://schemas.openxmlformats.org/officeDocument/2006/relationships/image" Target="../media/image13.png"/><Relationship Id="rId4" Type="http://schemas.openxmlformats.org/officeDocument/2006/relationships/image" Target="../media/image9.jpeg"/><Relationship Id="rId9" Type="http://schemas.openxmlformats.org/officeDocument/2006/relationships/hyperlink" Target="http://www.weather.gov/" TargetMode="External"/><Relationship Id="rId14" Type="http://schemas.openxmlformats.org/officeDocument/2006/relationships/hyperlink" Target="http://www.wichita.edu/thisi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http://www.youngaudiences.org/sites/default/files/Leadership%20no%20background.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4" y="13716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youngaudiences.org/sites/default/files/Program%20Development%20no%20background.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9" y="2606448"/>
            <a:ext cx="923925" cy="9239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Content Placeholder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3329" y="5548811"/>
            <a:ext cx="1356999" cy="1280160"/>
          </a:xfrm>
          <a:prstGeom prst="rect">
            <a:avLst/>
          </a:prstGeom>
        </p:spPr>
      </p:pic>
      <p:sp>
        <p:nvSpPr>
          <p:cNvPr id="3" name="Rectangle 2"/>
          <p:cNvSpPr/>
          <p:nvPr/>
        </p:nvSpPr>
        <p:spPr>
          <a:xfrm>
            <a:off x="1428351" y="4019483"/>
            <a:ext cx="6287298" cy="2739211"/>
          </a:xfrm>
          <a:prstGeom prst="rect">
            <a:avLst/>
          </a:prstGeom>
        </p:spPr>
        <p:txBody>
          <a:bodyPr wrap="none">
            <a:spAutoFit/>
          </a:bodyPr>
          <a:lstStyle/>
          <a:p>
            <a:pPr algn="ctr"/>
            <a:r>
              <a:rPr lang="en-US" sz="4400" dirty="0" smtClean="0">
                <a:solidFill>
                  <a:schemeClr val="bg1"/>
                </a:solidFill>
                <a:latin typeface="Century Schoolbook" pitchFamily="18" charset="0"/>
              </a:rPr>
              <a:t>Arts Partners Wichita</a:t>
            </a:r>
            <a:endParaRPr lang="en-US" sz="2000" dirty="0" smtClean="0">
              <a:solidFill>
                <a:schemeClr val="bg1"/>
              </a:solidFill>
              <a:latin typeface="Century Schoolbook" pitchFamily="18" charset="0"/>
            </a:endParaRPr>
          </a:p>
          <a:p>
            <a:pPr algn="ctr"/>
            <a:r>
              <a:rPr lang="en-US" sz="3200" dirty="0" smtClean="0">
                <a:solidFill>
                  <a:schemeClr val="bg1"/>
                </a:solidFill>
                <a:latin typeface="Century Schoolbook" pitchFamily="18" charset="0"/>
              </a:rPr>
              <a:t>Lisa Muci, Program Director</a:t>
            </a:r>
          </a:p>
          <a:p>
            <a:pPr algn="ctr"/>
            <a:r>
              <a:rPr lang="en-US" sz="3200" dirty="0" smtClean="0">
                <a:solidFill>
                  <a:schemeClr val="bg1"/>
                </a:solidFill>
                <a:latin typeface="Century Schoolbook" pitchFamily="18" charset="0"/>
              </a:rPr>
              <a:t>Aaron Fowler, Teaching Artist</a:t>
            </a:r>
          </a:p>
          <a:p>
            <a:pPr algn="ctr"/>
            <a:endParaRPr lang="en-US" sz="3200" dirty="0">
              <a:solidFill>
                <a:schemeClr val="bg1"/>
              </a:solidFill>
              <a:latin typeface="Century Schoolbook" pitchFamily="18" charset="0"/>
            </a:endParaRPr>
          </a:p>
          <a:p>
            <a:pPr algn="ctr"/>
            <a:r>
              <a:rPr lang="en-US" sz="3200" dirty="0" smtClean="0">
                <a:solidFill>
                  <a:schemeClr val="bg1"/>
                </a:solidFill>
                <a:latin typeface="Century Schoolbook" pitchFamily="18" charset="0"/>
              </a:rPr>
              <a:t>Aimee Geist, Executive Director</a:t>
            </a:r>
          </a:p>
        </p:txBody>
      </p:sp>
      <p:sp>
        <p:nvSpPr>
          <p:cNvPr id="4" name="Rectangle 3"/>
          <p:cNvSpPr/>
          <p:nvPr/>
        </p:nvSpPr>
        <p:spPr>
          <a:xfrm>
            <a:off x="-105344" y="414189"/>
            <a:ext cx="9209572" cy="3354765"/>
          </a:xfrm>
          <a:prstGeom prst="rect">
            <a:avLst/>
          </a:prstGeom>
        </p:spPr>
        <p:txBody>
          <a:bodyPr wrap="none">
            <a:spAutoFit/>
          </a:bodyPr>
          <a:lstStyle/>
          <a:p>
            <a:pPr algn="ctr"/>
            <a:r>
              <a:rPr lang="en-US" sz="5400" dirty="0" smtClean="0">
                <a:solidFill>
                  <a:schemeClr val="bg1"/>
                </a:solidFill>
                <a:latin typeface="Century Schoolbook" pitchFamily="18" charset="0"/>
              </a:rPr>
              <a:t>Harnessing the Power </a:t>
            </a:r>
          </a:p>
          <a:p>
            <a:pPr algn="ctr"/>
            <a:r>
              <a:rPr lang="en-US" sz="4400" dirty="0" smtClean="0">
                <a:solidFill>
                  <a:schemeClr val="bg1"/>
                </a:solidFill>
                <a:latin typeface="Century Schoolbook" pitchFamily="18" charset="0"/>
              </a:rPr>
              <a:t>of </a:t>
            </a:r>
          </a:p>
          <a:p>
            <a:pPr algn="ctr"/>
            <a:r>
              <a:rPr lang="en-US" sz="5400" dirty="0" smtClean="0">
                <a:solidFill>
                  <a:schemeClr val="bg1"/>
                </a:solidFill>
                <a:latin typeface="Century Schoolbook" pitchFamily="18" charset="0"/>
              </a:rPr>
              <a:t>STEM and the Arts</a:t>
            </a:r>
          </a:p>
          <a:p>
            <a:pPr algn="ctr"/>
            <a:r>
              <a:rPr lang="en-US" sz="3200" dirty="0" smtClean="0">
                <a:solidFill>
                  <a:schemeClr val="bg1"/>
                </a:solidFill>
                <a:latin typeface="Century Schoolbook" pitchFamily="18" charset="0"/>
              </a:rPr>
              <a:t>Using Community </a:t>
            </a:r>
            <a:r>
              <a:rPr lang="en-US" sz="3200" dirty="0">
                <a:solidFill>
                  <a:schemeClr val="bg1"/>
                </a:solidFill>
                <a:latin typeface="Century Schoolbook" pitchFamily="18" charset="0"/>
              </a:rPr>
              <a:t>C</a:t>
            </a:r>
            <a:r>
              <a:rPr lang="en-US" sz="3200" dirty="0" smtClean="0">
                <a:solidFill>
                  <a:schemeClr val="bg1"/>
                </a:solidFill>
                <a:latin typeface="Century Schoolbook" pitchFamily="18" charset="0"/>
              </a:rPr>
              <a:t>onnections to Lead </a:t>
            </a:r>
            <a:r>
              <a:rPr lang="en-US" sz="3200" dirty="0">
                <a:solidFill>
                  <a:schemeClr val="bg1"/>
                </a:solidFill>
                <a:latin typeface="Century Schoolbook" pitchFamily="18" charset="0"/>
              </a:rPr>
              <a:t>C</a:t>
            </a:r>
            <a:r>
              <a:rPr lang="en-US" sz="3200" dirty="0" smtClean="0">
                <a:solidFill>
                  <a:schemeClr val="bg1"/>
                </a:solidFill>
                <a:latin typeface="Century Schoolbook" pitchFamily="18" charset="0"/>
              </a:rPr>
              <a:t>hange</a:t>
            </a:r>
          </a:p>
          <a:p>
            <a:pPr algn="ctr"/>
            <a:r>
              <a:rPr lang="en-US" sz="2800" dirty="0" smtClean="0">
                <a:solidFill>
                  <a:schemeClr val="bg1"/>
                </a:solidFill>
                <a:latin typeface="Century Schoolbook" pitchFamily="18" charset="0"/>
              </a:rPr>
              <a:t>2:00-3:15pm, April 23, 2015</a:t>
            </a:r>
          </a:p>
        </p:txBody>
      </p:sp>
    </p:spTree>
    <p:extLst>
      <p:ext uri="{BB962C8B-B14F-4D97-AF65-F5344CB8AC3E}">
        <p14:creationId xmlns:p14="http://schemas.microsoft.com/office/powerpoint/2010/main" val="24450626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100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Lisa\Desktop\ArtsPartners\AP_STEM_Learning\Artist_PD\Photo_Aug_20,_1_04_13_PM_TS_Sd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111"/>
            <a:ext cx="9144000" cy="682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415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Lisa\Desktop\ArtsPartners\AP_STEM_Learning\Artist_PD\Photo_Aug_20,_1_01_32_PM_AM_JP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0833" y="0"/>
            <a:ext cx="512233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283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Lisa\Desktop\ArtsPartners\AP_STEM_Learning\Artist_PD\Photo_Aug_20,_9_46_28_AM_Ro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111"/>
            <a:ext cx="9144000" cy="682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406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138" t="11905" r="30643" b="6250"/>
          <a:stretch/>
        </p:blipFill>
        <p:spPr bwMode="auto">
          <a:xfrm>
            <a:off x="0" y="-87086"/>
            <a:ext cx="9178695" cy="7132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3394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71608" y="1832519"/>
            <a:ext cx="4418197" cy="769441"/>
          </a:xfrm>
          <a:prstGeom prst="rect">
            <a:avLst/>
          </a:prstGeom>
          <a:noFill/>
        </p:spPr>
        <p:txBody>
          <a:bodyPr wrap="none" rtlCol="0">
            <a:spAutoFit/>
          </a:bodyPr>
          <a:lstStyle/>
          <a:p>
            <a:pPr algn="ctr"/>
            <a:r>
              <a:rPr lang="en-US" sz="4400" dirty="0" smtClean="0">
                <a:solidFill>
                  <a:schemeClr val="bg1"/>
                </a:solidFill>
                <a:latin typeface="Century Schoolbook" panose="02040604050505020304" pitchFamily="18" charset="0"/>
                <a:hlinkClick r:id="rId3"/>
              </a:rPr>
              <a:t>“But it’s better!”</a:t>
            </a:r>
            <a:endParaRPr lang="en-US" sz="4400" dirty="0">
              <a:solidFill>
                <a:schemeClr val="bg1"/>
              </a:solidFill>
            </a:endParaRPr>
          </a:p>
        </p:txBody>
      </p:sp>
    </p:spTree>
    <p:extLst>
      <p:ext uri="{BB962C8B-B14F-4D97-AF65-F5344CB8AC3E}">
        <p14:creationId xmlns:p14="http://schemas.microsoft.com/office/powerpoint/2010/main" val="5292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8525411"/>
          </a:xfrm>
          <a:prstGeom prst="rect">
            <a:avLst/>
          </a:prstGeom>
          <a:noFill/>
          <a:ln w="76200">
            <a:solidFill>
              <a:schemeClr val="bg1"/>
            </a:solidFill>
          </a:ln>
        </p:spPr>
        <p:txBody>
          <a:bodyPr wrap="square" rtlCol="0">
            <a:spAutoFit/>
          </a:bodyPr>
          <a:lstStyle/>
          <a:p>
            <a:endParaRPr lang="en-US" sz="3600" dirty="0" smtClean="0">
              <a:solidFill>
                <a:schemeClr val="bg1"/>
              </a:solidFill>
              <a:latin typeface="Century Schoolbook" panose="02040604050505020304" pitchFamily="18" charset="0"/>
            </a:endParaRPr>
          </a:p>
          <a:p>
            <a:pPr algn="ctr"/>
            <a:r>
              <a:rPr lang="en-US" sz="4400" dirty="0" smtClean="0">
                <a:solidFill>
                  <a:schemeClr val="bg1"/>
                </a:solidFill>
                <a:latin typeface="Century Schoolbook" panose="02040604050505020304" pitchFamily="18" charset="0"/>
              </a:rPr>
              <a:t>Top Three Steps to Lead Change</a:t>
            </a:r>
          </a:p>
          <a:p>
            <a:endParaRPr lang="en-US" sz="3600" dirty="0" smtClean="0">
              <a:solidFill>
                <a:schemeClr val="bg1"/>
              </a:solidFill>
              <a:latin typeface="Century Schoolbook" panose="02040604050505020304" pitchFamily="18" charset="0"/>
            </a:endParaRPr>
          </a:p>
          <a:p>
            <a:endParaRPr lang="en-US" sz="3600" dirty="0">
              <a:solidFill>
                <a:schemeClr val="bg1"/>
              </a:solidFill>
              <a:latin typeface="Century Schoolbook" panose="02040604050505020304" pitchFamily="18" charset="0"/>
            </a:endParaRPr>
          </a:p>
          <a:p>
            <a:pPr marL="1200150" lvl="1" indent="-742950">
              <a:buAutoNum type="arabicPeriod"/>
            </a:pPr>
            <a:r>
              <a:rPr lang="en-US" sz="3600" dirty="0" smtClean="0">
                <a:solidFill>
                  <a:schemeClr val="bg1"/>
                </a:solidFill>
                <a:latin typeface="Century Schoolbook" panose="02040604050505020304" pitchFamily="18" charset="0"/>
              </a:rPr>
              <a:t>Find your niche</a:t>
            </a:r>
          </a:p>
          <a:p>
            <a:pPr marL="1200150" lvl="1" indent="-742950">
              <a:buAutoNum type="arabicPeriod"/>
            </a:pPr>
            <a:endParaRPr lang="en-US" sz="3600" dirty="0" smtClean="0">
              <a:solidFill>
                <a:schemeClr val="bg1"/>
              </a:solidFill>
              <a:latin typeface="Century Schoolbook" panose="02040604050505020304" pitchFamily="18" charset="0"/>
            </a:endParaRPr>
          </a:p>
          <a:p>
            <a:pPr marL="1200150" lvl="1" indent="-742950">
              <a:buAutoNum type="arabicPeriod"/>
            </a:pPr>
            <a:r>
              <a:rPr lang="en-US" sz="3600" dirty="0" smtClean="0">
                <a:solidFill>
                  <a:schemeClr val="bg1"/>
                </a:solidFill>
                <a:latin typeface="Century Schoolbook" panose="02040604050505020304" pitchFamily="18" charset="0"/>
              </a:rPr>
              <a:t>Identify your stakeholders</a:t>
            </a:r>
          </a:p>
          <a:p>
            <a:pPr marL="1200150" lvl="1" indent="-742950">
              <a:buAutoNum type="arabicPeriod"/>
            </a:pPr>
            <a:endParaRPr lang="en-US" sz="3600" dirty="0" smtClean="0">
              <a:solidFill>
                <a:schemeClr val="bg1"/>
              </a:solidFill>
              <a:latin typeface="Century Schoolbook" panose="02040604050505020304" pitchFamily="18" charset="0"/>
            </a:endParaRPr>
          </a:p>
          <a:p>
            <a:pPr marL="1200150" lvl="1" indent="-742950">
              <a:buAutoNum type="arabicPeriod"/>
            </a:pPr>
            <a:r>
              <a:rPr lang="en-US" sz="3600" dirty="0" smtClean="0">
                <a:solidFill>
                  <a:schemeClr val="bg1"/>
                </a:solidFill>
                <a:latin typeface="Century Schoolbook" panose="02040604050505020304" pitchFamily="18" charset="0"/>
              </a:rPr>
              <a:t>Inspire and mobilize your stakeholders …to be influential stakeholders</a:t>
            </a:r>
            <a:endParaRPr lang="en-US" sz="3600" dirty="0">
              <a:solidFill>
                <a:schemeClr val="bg1"/>
              </a:solidFill>
              <a:latin typeface="Century Schoolbook" panose="02040604050505020304" pitchFamily="18" charset="0"/>
            </a:endParaRPr>
          </a:p>
          <a:p>
            <a:pPr marL="742950" indent="-742950">
              <a:buAutoNum type="arabicPeriod"/>
            </a:pPr>
            <a:endParaRPr lang="en-US" sz="3600" dirty="0">
              <a:solidFill>
                <a:schemeClr val="bg1"/>
              </a:solidFill>
              <a:latin typeface="Century Schoolbook" panose="02040604050505020304" pitchFamily="18" charset="0"/>
            </a:endParaRPr>
          </a:p>
          <a:p>
            <a:endParaRPr lang="en-US" sz="3600" dirty="0">
              <a:solidFill>
                <a:schemeClr val="bg1"/>
              </a:solidFill>
              <a:latin typeface="Century Schoolbook" panose="02040604050505020304" pitchFamily="18" charset="0"/>
            </a:endParaRPr>
          </a:p>
          <a:p>
            <a:pPr marL="742950" indent="-742950">
              <a:buAutoNum type="arabicPeriod"/>
            </a:pPr>
            <a:endParaRPr lang="en-US" sz="3600" dirty="0" smtClean="0">
              <a:solidFill>
                <a:schemeClr val="bg1"/>
              </a:solidFill>
              <a:latin typeface="Century Schoolbook" panose="02040604050505020304" pitchFamily="18" charset="0"/>
            </a:endParaRPr>
          </a:p>
          <a:p>
            <a:pPr marL="342900" indent="-342900">
              <a:buAutoNum type="arabicPeriod"/>
            </a:pPr>
            <a:endParaRPr lang="en-US" dirty="0"/>
          </a:p>
          <a:p>
            <a:pPr marL="342900" indent="-342900">
              <a:buAutoNum type="arabicPeriod"/>
            </a:pPr>
            <a:endParaRPr lang="en-US" dirty="0"/>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486400"/>
            <a:ext cx="1260071" cy="1188720"/>
          </a:xfrm>
          <a:prstGeom prst="rect">
            <a:avLst/>
          </a:prstGeom>
        </p:spPr>
      </p:pic>
    </p:spTree>
    <p:extLst>
      <p:ext uri="{BB962C8B-B14F-4D97-AF65-F5344CB8AC3E}">
        <p14:creationId xmlns:p14="http://schemas.microsoft.com/office/powerpoint/2010/main" val="42457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100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2896"/>
            <a:ext cx="9144000" cy="2123658"/>
          </a:xfrm>
          <a:prstGeom prst="rect">
            <a:avLst/>
          </a:prstGeom>
          <a:noFill/>
        </p:spPr>
        <p:txBody>
          <a:bodyPr wrap="square" rtlCol="0">
            <a:spAutoFit/>
          </a:bodyPr>
          <a:lstStyle/>
          <a:p>
            <a:pPr lvl="1" algn="ctr"/>
            <a:r>
              <a:rPr lang="en-US" sz="4400" dirty="0" smtClean="0">
                <a:solidFill>
                  <a:schemeClr val="bg1"/>
                </a:solidFill>
                <a:latin typeface="Century Schoolbook" panose="02040604050505020304" pitchFamily="18" charset="0"/>
              </a:rPr>
              <a:t>Inspire and Mobilize</a:t>
            </a:r>
          </a:p>
          <a:p>
            <a:pPr lvl="1" algn="ctr"/>
            <a:r>
              <a:rPr lang="en-US" sz="4400" dirty="0" smtClean="0">
                <a:solidFill>
                  <a:schemeClr val="bg1"/>
                </a:solidFill>
                <a:latin typeface="Century Schoolbook" panose="02040604050505020304" pitchFamily="18" charset="0"/>
              </a:rPr>
              <a:t>Your Stakeholders to be Influential Stakeholders</a:t>
            </a:r>
          </a:p>
        </p:txBody>
      </p:sp>
      <p:sp>
        <p:nvSpPr>
          <p:cNvPr id="5" name="Rectangle 4"/>
          <p:cNvSpPr/>
          <p:nvPr/>
        </p:nvSpPr>
        <p:spPr>
          <a:xfrm>
            <a:off x="0" y="2590800"/>
            <a:ext cx="9144000" cy="5078313"/>
          </a:xfrm>
          <a:prstGeom prst="rect">
            <a:avLst/>
          </a:prstGeom>
        </p:spPr>
        <p:txBody>
          <a:bodyPr wrap="square">
            <a:spAutoFit/>
          </a:bodyPr>
          <a:lstStyle/>
          <a:p>
            <a:pPr marL="742950" indent="-742950">
              <a:buAutoNum type="arabicPeriod"/>
            </a:pPr>
            <a:r>
              <a:rPr lang="en-US" sz="3600" dirty="0" smtClean="0">
                <a:solidFill>
                  <a:schemeClr val="bg1"/>
                </a:solidFill>
                <a:latin typeface="Century Schoolbook" panose="02040604050505020304" pitchFamily="18" charset="0"/>
              </a:rPr>
              <a:t>Write compelling grant applications.</a:t>
            </a:r>
          </a:p>
          <a:p>
            <a:pPr marL="742950" indent="-742950">
              <a:buAutoNum type="arabicPeriod" startAt="2"/>
            </a:pPr>
            <a:r>
              <a:rPr lang="en-US" sz="3600" dirty="0" smtClean="0">
                <a:solidFill>
                  <a:schemeClr val="bg1"/>
                </a:solidFill>
                <a:latin typeface="Century Schoolbook" panose="02040604050505020304" pitchFamily="18" charset="0"/>
              </a:rPr>
              <a:t>Present convincing professional 	development sessions.</a:t>
            </a:r>
          </a:p>
          <a:p>
            <a:pPr marL="742950" indent="-742950">
              <a:buAutoNum type="arabicPeriod" startAt="2"/>
            </a:pPr>
            <a:r>
              <a:rPr lang="en-US" sz="3600" dirty="0" smtClean="0">
                <a:solidFill>
                  <a:schemeClr val="bg1"/>
                </a:solidFill>
                <a:latin typeface="Century Schoolbook" panose="02040604050505020304" pitchFamily="18" charset="0"/>
              </a:rPr>
              <a:t>Communicate with intention. Reiterate.</a:t>
            </a:r>
          </a:p>
          <a:p>
            <a:pPr marL="742950" indent="-742950">
              <a:buAutoNum type="arabicPeriod" startAt="2"/>
            </a:pPr>
            <a:r>
              <a:rPr lang="en-US" sz="3600" dirty="0" smtClean="0">
                <a:solidFill>
                  <a:schemeClr val="bg1"/>
                </a:solidFill>
                <a:latin typeface="Century Schoolbook" panose="02040604050505020304" pitchFamily="18" charset="0"/>
              </a:rPr>
              <a:t>Shape the vision.  Timeline. </a:t>
            </a:r>
          </a:p>
          <a:p>
            <a:pPr marL="742950" indent="-742950">
              <a:buAutoNum type="arabicPeriod" startAt="2"/>
            </a:pPr>
            <a:r>
              <a:rPr lang="en-US" sz="3600" dirty="0" smtClean="0">
                <a:solidFill>
                  <a:schemeClr val="bg1"/>
                </a:solidFill>
                <a:latin typeface="Century Schoolbook" panose="02040604050505020304" pitchFamily="18" charset="0"/>
              </a:rPr>
              <a:t>Prove it!</a:t>
            </a:r>
          </a:p>
          <a:p>
            <a:endParaRPr lang="en-US" sz="3600" dirty="0" smtClean="0">
              <a:solidFill>
                <a:schemeClr val="bg1"/>
              </a:solidFill>
              <a:latin typeface="Century Schoolbook" panose="02040604050505020304" pitchFamily="18" charset="0"/>
            </a:endParaRPr>
          </a:p>
          <a:p>
            <a:pPr algn="ctr"/>
            <a:endParaRPr lang="en-US" sz="3600" dirty="0" smtClean="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33597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0" y="1219200"/>
            <a:ext cx="3581400" cy="923330"/>
          </a:xfrm>
          <a:prstGeom prst="rect">
            <a:avLst/>
          </a:prstGeom>
          <a:noFill/>
        </p:spPr>
        <p:txBody>
          <a:bodyPr wrap="square" rtlCol="0">
            <a:spAutoFit/>
          </a:bodyPr>
          <a:lstStyle/>
          <a:p>
            <a:r>
              <a:rPr lang="en-US" sz="5400" dirty="0" smtClean="0">
                <a:solidFill>
                  <a:schemeClr val="bg1"/>
                </a:solidFill>
                <a:latin typeface="Century Schoolbook" panose="02040604050505020304" pitchFamily="18" charset="0"/>
              </a:rPr>
              <a:t>Q &amp; A</a:t>
            </a:r>
            <a:endParaRPr lang="en-US" sz="5400"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4239118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http://www.youngaudiences.org/sites/default/files/Leadership%20no%20background.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4" y="1371600"/>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youngaudiences.org/sites/default/files/Program%20Development%20no%20background.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199" y="2606448"/>
            <a:ext cx="923925" cy="9239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Content Placeholder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83329" y="5548811"/>
            <a:ext cx="1356999" cy="1280160"/>
          </a:xfrm>
          <a:prstGeom prst="rect">
            <a:avLst/>
          </a:prstGeom>
        </p:spPr>
      </p:pic>
      <p:sp>
        <p:nvSpPr>
          <p:cNvPr id="3" name="Rectangle 2"/>
          <p:cNvSpPr/>
          <p:nvPr/>
        </p:nvSpPr>
        <p:spPr>
          <a:xfrm>
            <a:off x="609601" y="3068410"/>
            <a:ext cx="8567186" cy="3785652"/>
          </a:xfrm>
          <a:prstGeom prst="rect">
            <a:avLst/>
          </a:prstGeom>
        </p:spPr>
        <p:txBody>
          <a:bodyPr wrap="square">
            <a:spAutoFit/>
          </a:bodyPr>
          <a:lstStyle/>
          <a:p>
            <a:pPr algn="ctr"/>
            <a:endParaRPr lang="en-US" sz="2800" dirty="0" smtClean="0">
              <a:solidFill>
                <a:schemeClr val="bg1"/>
              </a:solidFill>
              <a:latin typeface="Century Schoolbook" pitchFamily="18" charset="0"/>
            </a:endParaRPr>
          </a:p>
          <a:p>
            <a:pPr algn="ctr"/>
            <a:r>
              <a:rPr lang="en-US" sz="2800" dirty="0" smtClean="0">
                <a:solidFill>
                  <a:schemeClr val="bg1"/>
                </a:solidFill>
                <a:latin typeface="Century Schoolbook" pitchFamily="18" charset="0"/>
              </a:rPr>
              <a:t>Arts Partners Wichita</a:t>
            </a:r>
          </a:p>
          <a:p>
            <a:pPr algn="ctr"/>
            <a:r>
              <a:rPr lang="en-US" sz="2800" dirty="0" smtClean="0">
                <a:solidFill>
                  <a:schemeClr val="bg1"/>
                </a:solidFill>
                <a:latin typeface="Century Schoolbook" pitchFamily="18" charset="0"/>
              </a:rPr>
              <a:t>Lisa Muci, Program Director</a:t>
            </a:r>
          </a:p>
          <a:p>
            <a:pPr algn="ctr"/>
            <a:r>
              <a:rPr lang="en-US" sz="2800" dirty="0" smtClean="0">
                <a:solidFill>
                  <a:schemeClr val="bg1"/>
                </a:solidFill>
                <a:latin typeface="Century Schoolbook" pitchFamily="18" charset="0"/>
              </a:rPr>
              <a:t>lisa@artspartnerswichita.org</a:t>
            </a:r>
          </a:p>
          <a:p>
            <a:pPr algn="ctr"/>
            <a:endParaRPr lang="en-US" sz="2000" dirty="0" smtClean="0">
              <a:solidFill>
                <a:schemeClr val="bg1"/>
              </a:solidFill>
              <a:latin typeface="Century Schoolbook" pitchFamily="18" charset="0"/>
            </a:endParaRPr>
          </a:p>
          <a:p>
            <a:pPr algn="ctr"/>
            <a:r>
              <a:rPr lang="en-US" sz="2800" dirty="0" smtClean="0">
                <a:solidFill>
                  <a:schemeClr val="bg1"/>
                </a:solidFill>
                <a:latin typeface="Century Schoolbook" pitchFamily="18" charset="0"/>
              </a:rPr>
              <a:t>Aaron Fowler, Teaching </a:t>
            </a:r>
            <a:r>
              <a:rPr lang="en-US" sz="2800" dirty="0" smtClean="0">
                <a:solidFill>
                  <a:schemeClr val="bg1"/>
                </a:solidFill>
                <a:latin typeface="Century Schoolbook" pitchFamily="18" charset="0"/>
              </a:rPr>
              <a:t>Artist/Artist Coordinator</a:t>
            </a:r>
            <a:endParaRPr lang="en-US" sz="2800" dirty="0" smtClean="0">
              <a:solidFill>
                <a:schemeClr val="bg1"/>
              </a:solidFill>
              <a:latin typeface="Century Schoolbook" pitchFamily="18" charset="0"/>
            </a:endParaRPr>
          </a:p>
          <a:p>
            <a:pPr algn="ctr"/>
            <a:r>
              <a:rPr lang="en-US" sz="2800" dirty="0" smtClean="0">
                <a:solidFill>
                  <a:schemeClr val="bg1"/>
                </a:solidFill>
                <a:latin typeface="Century Schoolbook" pitchFamily="18" charset="0"/>
              </a:rPr>
              <a:t>aaron@artspartnerswichita.org</a:t>
            </a:r>
            <a:endParaRPr lang="en-US" sz="2800" dirty="0">
              <a:solidFill>
                <a:schemeClr val="bg1"/>
              </a:solidFill>
              <a:latin typeface="Century Schoolbook" pitchFamily="18" charset="0"/>
            </a:endParaRPr>
          </a:p>
          <a:p>
            <a:pPr algn="ctr"/>
            <a:endParaRPr lang="en-US" sz="2000" dirty="0" smtClean="0">
              <a:solidFill>
                <a:schemeClr val="bg1"/>
              </a:solidFill>
              <a:latin typeface="Century Schoolbook" pitchFamily="18" charset="0"/>
            </a:endParaRPr>
          </a:p>
          <a:p>
            <a:pPr algn="ctr"/>
            <a:r>
              <a:rPr lang="en-US" sz="3200" dirty="0" smtClean="0">
                <a:solidFill>
                  <a:schemeClr val="bg1"/>
                </a:solidFill>
                <a:latin typeface="Century Schoolbook" pitchFamily="18" charset="0"/>
              </a:rPr>
              <a:t>Aimee Geist, Executive Director</a:t>
            </a:r>
          </a:p>
        </p:txBody>
      </p:sp>
      <p:sp>
        <p:nvSpPr>
          <p:cNvPr id="4" name="Rectangle 3"/>
          <p:cNvSpPr/>
          <p:nvPr/>
        </p:nvSpPr>
        <p:spPr>
          <a:xfrm>
            <a:off x="-32786" y="228600"/>
            <a:ext cx="9209572" cy="3908762"/>
          </a:xfrm>
          <a:prstGeom prst="rect">
            <a:avLst/>
          </a:prstGeom>
        </p:spPr>
        <p:txBody>
          <a:bodyPr wrap="none">
            <a:spAutoFit/>
          </a:bodyPr>
          <a:lstStyle/>
          <a:p>
            <a:pPr algn="ctr"/>
            <a:r>
              <a:rPr lang="en-US" sz="5400" dirty="0" smtClean="0">
                <a:solidFill>
                  <a:schemeClr val="bg1"/>
                </a:solidFill>
                <a:latin typeface="Century Schoolbook" pitchFamily="18" charset="0"/>
              </a:rPr>
              <a:t>Harnessing the Power </a:t>
            </a:r>
          </a:p>
          <a:p>
            <a:pPr algn="ctr"/>
            <a:r>
              <a:rPr lang="en-US" sz="5400" dirty="0" smtClean="0">
                <a:solidFill>
                  <a:schemeClr val="bg1"/>
                </a:solidFill>
                <a:latin typeface="Century Schoolbook" pitchFamily="18" charset="0"/>
              </a:rPr>
              <a:t>of </a:t>
            </a:r>
          </a:p>
          <a:p>
            <a:pPr algn="ctr"/>
            <a:r>
              <a:rPr lang="en-US" sz="5400" dirty="0" smtClean="0">
                <a:solidFill>
                  <a:schemeClr val="bg1"/>
                </a:solidFill>
                <a:latin typeface="Century Schoolbook" pitchFamily="18" charset="0"/>
              </a:rPr>
              <a:t>STEM and the Arts</a:t>
            </a:r>
          </a:p>
          <a:p>
            <a:pPr algn="ctr"/>
            <a:r>
              <a:rPr lang="en-US" sz="3200" dirty="0">
                <a:solidFill>
                  <a:schemeClr val="bg1"/>
                </a:solidFill>
                <a:latin typeface="Century Schoolbook" pitchFamily="18" charset="0"/>
              </a:rPr>
              <a:t>Using Community Connections to Lead Change</a:t>
            </a:r>
          </a:p>
          <a:p>
            <a:pPr algn="ctr"/>
            <a:endParaRPr lang="en-US" sz="5400" dirty="0" smtClean="0">
              <a:solidFill>
                <a:schemeClr val="bg1"/>
              </a:solidFill>
              <a:latin typeface="Century Schoolbook" pitchFamily="18" charset="0"/>
            </a:endParaRPr>
          </a:p>
        </p:txBody>
      </p:sp>
    </p:spTree>
    <p:extLst>
      <p:ext uri="{BB962C8B-B14F-4D97-AF65-F5344CB8AC3E}">
        <p14:creationId xmlns:p14="http://schemas.microsoft.com/office/powerpoint/2010/main" val="11468506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100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youngaudiences.org/sites/default/files/Program%20Track%20Banner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828" y="457199"/>
            <a:ext cx="4375228" cy="12801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youngaudiences.org/sites/default/files/Leadership%20Track%20Banner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57199"/>
            <a:ext cx="4375228" cy="12801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245" y="2514601"/>
            <a:ext cx="8909811" cy="6494085"/>
          </a:xfrm>
          <a:prstGeom prst="rect">
            <a:avLst/>
          </a:prstGeom>
          <a:noFill/>
        </p:spPr>
        <p:txBody>
          <a:bodyPr wrap="square" rtlCol="0">
            <a:spAutoFit/>
          </a:bodyPr>
          <a:lstStyle/>
          <a:p>
            <a:r>
              <a:rPr lang="en-US" sz="3200" dirty="0" smtClean="0">
                <a:solidFill>
                  <a:schemeClr val="bg1"/>
                </a:solidFill>
                <a:latin typeface="Century Schoolbook" panose="02040604050505020304" pitchFamily="18" charset="0"/>
              </a:rPr>
              <a:t>Learn how Arts Partners experienced a 300% </a:t>
            </a:r>
          </a:p>
          <a:p>
            <a:r>
              <a:rPr lang="en-US" sz="3200" dirty="0">
                <a:solidFill>
                  <a:schemeClr val="bg1"/>
                </a:solidFill>
                <a:latin typeface="Century Schoolbook" panose="02040604050505020304" pitchFamily="18" charset="0"/>
              </a:rPr>
              <a:t>i</a:t>
            </a:r>
            <a:r>
              <a:rPr lang="en-US" sz="3200" dirty="0" smtClean="0">
                <a:solidFill>
                  <a:schemeClr val="bg1"/>
                </a:solidFill>
                <a:latin typeface="Century Schoolbook" panose="02040604050505020304" pitchFamily="18" charset="0"/>
              </a:rPr>
              <a:t>ncrease in the development of STEM-based </a:t>
            </a:r>
          </a:p>
          <a:p>
            <a:r>
              <a:rPr lang="en-US" sz="3200" dirty="0" smtClean="0">
                <a:solidFill>
                  <a:schemeClr val="bg1"/>
                </a:solidFill>
                <a:latin typeface="Century Schoolbook" panose="02040604050505020304" pitchFamily="18" charset="0"/>
              </a:rPr>
              <a:t>programs in the last two years.  By collaborating with STEM and educational professionals, Arts Partners created numerous workshops, guiding teachers and teaching artists to gain confidence integrating the arts with STEM subjects.</a:t>
            </a:r>
          </a:p>
          <a:p>
            <a:endParaRPr lang="en-US" sz="3200" dirty="0">
              <a:solidFill>
                <a:schemeClr val="bg1"/>
              </a:solidFill>
              <a:latin typeface="Century Schoolbook" panose="02040604050505020304" pitchFamily="18" charset="0"/>
            </a:endParaRPr>
          </a:p>
          <a:p>
            <a:endParaRPr lang="en-US" sz="3200" dirty="0" smtClean="0">
              <a:solidFill>
                <a:schemeClr val="bg1"/>
              </a:solidFill>
              <a:latin typeface="Century Schoolbook" panose="02040604050505020304" pitchFamily="18" charset="0"/>
            </a:endParaRPr>
          </a:p>
          <a:p>
            <a:endParaRPr lang="en-US" sz="3200" dirty="0">
              <a:solidFill>
                <a:schemeClr val="bg1"/>
              </a:solidFill>
              <a:latin typeface="Century Schoolbook" panose="02040604050505020304" pitchFamily="18" charset="0"/>
            </a:endParaRPr>
          </a:p>
          <a:p>
            <a:endParaRPr lang="en-US" sz="3200" dirty="0">
              <a:solidFill>
                <a:schemeClr val="bg1"/>
              </a:solidFill>
              <a:latin typeface="Century Schoolbook" panose="02040604050505020304" pitchFamily="18" charset="0"/>
            </a:endParaRPr>
          </a:p>
          <a:p>
            <a:endParaRPr lang="en-US" sz="3200" dirty="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389834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8525411"/>
          </a:xfrm>
          <a:prstGeom prst="rect">
            <a:avLst/>
          </a:prstGeom>
          <a:noFill/>
          <a:ln w="76200">
            <a:solidFill>
              <a:schemeClr val="bg1"/>
            </a:solidFill>
          </a:ln>
        </p:spPr>
        <p:txBody>
          <a:bodyPr wrap="square" rtlCol="0">
            <a:spAutoFit/>
          </a:bodyPr>
          <a:lstStyle/>
          <a:p>
            <a:endParaRPr lang="en-US" sz="3600" dirty="0" smtClean="0">
              <a:solidFill>
                <a:schemeClr val="bg1"/>
              </a:solidFill>
              <a:latin typeface="Century Schoolbook" panose="02040604050505020304" pitchFamily="18" charset="0"/>
            </a:endParaRPr>
          </a:p>
          <a:p>
            <a:pPr algn="ctr"/>
            <a:r>
              <a:rPr lang="en-US" sz="4400" dirty="0" smtClean="0">
                <a:solidFill>
                  <a:schemeClr val="bg1"/>
                </a:solidFill>
                <a:latin typeface="Century Schoolbook" panose="02040604050505020304" pitchFamily="18" charset="0"/>
              </a:rPr>
              <a:t>Top Three Steps to Lead Change</a:t>
            </a:r>
          </a:p>
          <a:p>
            <a:endParaRPr lang="en-US" sz="3600" dirty="0" smtClean="0">
              <a:solidFill>
                <a:schemeClr val="bg1"/>
              </a:solidFill>
              <a:latin typeface="Century Schoolbook" panose="02040604050505020304" pitchFamily="18" charset="0"/>
            </a:endParaRPr>
          </a:p>
          <a:p>
            <a:endParaRPr lang="en-US" sz="3600" dirty="0">
              <a:solidFill>
                <a:schemeClr val="bg1"/>
              </a:solidFill>
              <a:latin typeface="Century Schoolbook" panose="02040604050505020304" pitchFamily="18" charset="0"/>
            </a:endParaRPr>
          </a:p>
          <a:p>
            <a:pPr marL="1200150" lvl="1" indent="-742950">
              <a:buAutoNum type="arabicPeriod"/>
            </a:pPr>
            <a:r>
              <a:rPr lang="en-US" sz="3600" dirty="0" smtClean="0">
                <a:solidFill>
                  <a:schemeClr val="bg1"/>
                </a:solidFill>
                <a:latin typeface="Century Schoolbook" panose="02040604050505020304" pitchFamily="18" charset="0"/>
              </a:rPr>
              <a:t>Find your niche</a:t>
            </a:r>
          </a:p>
          <a:p>
            <a:pPr marL="1200150" lvl="1" indent="-742950">
              <a:buAutoNum type="arabicPeriod"/>
            </a:pPr>
            <a:endParaRPr lang="en-US" sz="3600" dirty="0" smtClean="0">
              <a:solidFill>
                <a:schemeClr val="bg1"/>
              </a:solidFill>
              <a:latin typeface="Century Schoolbook" panose="02040604050505020304" pitchFamily="18" charset="0"/>
            </a:endParaRPr>
          </a:p>
          <a:p>
            <a:pPr marL="1200150" lvl="1" indent="-742950">
              <a:buAutoNum type="arabicPeriod"/>
            </a:pPr>
            <a:r>
              <a:rPr lang="en-US" sz="3600" dirty="0" smtClean="0">
                <a:solidFill>
                  <a:schemeClr val="bg1"/>
                </a:solidFill>
                <a:latin typeface="Century Schoolbook" panose="02040604050505020304" pitchFamily="18" charset="0"/>
              </a:rPr>
              <a:t>Identify your stakeholders</a:t>
            </a:r>
          </a:p>
          <a:p>
            <a:pPr marL="1200150" lvl="1" indent="-742950">
              <a:buAutoNum type="arabicPeriod"/>
            </a:pPr>
            <a:endParaRPr lang="en-US" sz="3600" dirty="0" smtClean="0">
              <a:solidFill>
                <a:schemeClr val="bg1"/>
              </a:solidFill>
              <a:latin typeface="Century Schoolbook" panose="02040604050505020304" pitchFamily="18" charset="0"/>
            </a:endParaRPr>
          </a:p>
          <a:p>
            <a:pPr marL="1200150" lvl="1" indent="-742950">
              <a:buAutoNum type="arabicPeriod"/>
            </a:pPr>
            <a:r>
              <a:rPr lang="en-US" sz="3600" dirty="0" smtClean="0">
                <a:solidFill>
                  <a:schemeClr val="bg1"/>
                </a:solidFill>
                <a:latin typeface="Century Schoolbook" panose="02040604050505020304" pitchFamily="18" charset="0"/>
              </a:rPr>
              <a:t>Inspire and mobilize your stakeholders …to be influential stakeholders</a:t>
            </a:r>
            <a:endParaRPr lang="en-US" sz="3600" dirty="0">
              <a:solidFill>
                <a:schemeClr val="bg1"/>
              </a:solidFill>
              <a:latin typeface="Century Schoolbook" panose="02040604050505020304" pitchFamily="18" charset="0"/>
            </a:endParaRPr>
          </a:p>
          <a:p>
            <a:pPr marL="742950" indent="-742950">
              <a:buAutoNum type="arabicPeriod"/>
            </a:pPr>
            <a:endParaRPr lang="en-US" sz="3600" dirty="0">
              <a:solidFill>
                <a:schemeClr val="bg1"/>
              </a:solidFill>
              <a:latin typeface="Century Schoolbook" panose="02040604050505020304" pitchFamily="18" charset="0"/>
            </a:endParaRPr>
          </a:p>
          <a:p>
            <a:endParaRPr lang="en-US" sz="3600" dirty="0">
              <a:solidFill>
                <a:schemeClr val="bg1"/>
              </a:solidFill>
              <a:latin typeface="Century Schoolbook" panose="02040604050505020304" pitchFamily="18" charset="0"/>
            </a:endParaRPr>
          </a:p>
          <a:p>
            <a:pPr marL="742950" indent="-742950">
              <a:buAutoNum type="arabicPeriod"/>
            </a:pPr>
            <a:endParaRPr lang="en-US" sz="3600" dirty="0" smtClean="0">
              <a:solidFill>
                <a:schemeClr val="bg1"/>
              </a:solidFill>
              <a:latin typeface="Century Schoolbook" panose="02040604050505020304" pitchFamily="18" charset="0"/>
            </a:endParaRPr>
          </a:p>
          <a:p>
            <a:pPr marL="342900" indent="-342900">
              <a:buAutoNum type="arabicPeriod"/>
            </a:pPr>
            <a:endParaRPr lang="en-US" dirty="0"/>
          </a:p>
          <a:p>
            <a:pPr marL="342900" indent="-342900">
              <a:buAutoNum type="arabicPeriod"/>
            </a:pPr>
            <a:endParaRPr lang="en-US" dirty="0"/>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5486400"/>
            <a:ext cx="1260071" cy="1188720"/>
          </a:xfrm>
          <a:prstGeom prst="rect">
            <a:avLst/>
          </a:prstGeom>
        </p:spPr>
      </p:pic>
    </p:spTree>
    <p:extLst>
      <p:ext uri="{BB962C8B-B14F-4D97-AF65-F5344CB8AC3E}">
        <p14:creationId xmlns:p14="http://schemas.microsoft.com/office/powerpoint/2010/main" val="61136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100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453479"/>
            <a:ext cx="5943600" cy="769441"/>
          </a:xfrm>
          <a:prstGeom prst="rect">
            <a:avLst/>
          </a:prstGeom>
          <a:noFill/>
        </p:spPr>
        <p:txBody>
          <a:bodyPr wrap="square" rtlCol="0">
            <a:spAutoFit/>
          </a:bodyPr>
          <a:lstStyle/>
          <a:p>
            <a:pPr lvl="1" algn="ctr"/>
            <a:r>
              <a:rPr lang="en-US" sz="4400" dirty="0" smtClean="0">
                <a:solidFill>
                  <a:schemeClr val="bg1"/>
                </a:solidFill>
                <a:latin typeface="Century Schoolbook" panose="02040604050505020304" pitchFamily="18" charset="0"/>
              </a:rPr>
              <a:t>Find Your </a:t>
            </a:r>
            <a:r>
              <a:rPr lang="en-US" sz="4400" dirty="0">
                <a:solidFill>
                  <a:schemeClr val="bg1"/>
                </a:solidFill>
                <a:latin typeface="Century Schoolbook" panose="02040604050505020304" pitchFamily="18" charset="0"/>
              </a:rPr>
              <a:t>N</a:t>
            </a:r>
            <a:r>
              <a:rPr lang="en-US" sz="4400" dirty="0" smtClean="0">
                <a:solidFill>
                  <a:schemeClr val="bg1"/>
                </a:solidFill>
                <a:latin typeface="Century Schoolbook" panose="02040604050505020304" pitchFamily="18" charset="0"/>
              </a:rPr>
              <a:t>iche</a:t>
            </a:r>
          </a:p>
        </p:txBody>
      </p:sp>
      <p:pic>
        <p:nvPicPr>
          <p:cNvPr id="4" name="Picture 6" descr="http://ts3.mm.bing.net/th?id=H.4975132263187022&amp;pid=1.7&amp;w=285&amp;h=91&amp;c=7&amp;r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953000"/>
            <a:ext cx="4868423" cy="15544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1981200"/>
            <a:ext cx="9144000" cy="2308324"/>
          </a:xfrm>
          <a:prstGeom prst="rect">
            <a:avLst/>
          </a:prstGeom>
        </p:spPr>
        <p:txBody>
          <a:bodyPr wrap="square">
            <a:spAutoFit/>
          </a:bodyPr>
          <a:lstStyle/>
          <a:p>
            <a:pPr algn="ctr"/>
            <a:r>
              <a:rPr lang="en-US" sz="3600" dirty="0" smtClean="0">
                <a:solidFill>
                  <a:schemeClr val="bg1"/>
                </a:solidFill>
                <a:latin typeface="Century Schoolbook" panose="02040604050505020304" pitchFamily="18" charset="0"/>
              </a:rPr>
              <a:t>According to a June 2013 study by the </a:t>
            </a:r>
          </a:p>
          <a:p>
            <a:pPr algn="ctr"/>
            <a:r>
              <a:rPr lang="en-US" sz="3600" dirty="0" smtClean="0">
                <a:solidFill>
                  <a:schemeClr val="bg1"/>
                </a:solidFill>
                <a:latin typeface="Century Schoolbook" panose="02040604050505020304" pitchFamily="18" charset="0"/>
              </a:rPr>
              <a:t>Brookings Institute, Wichita ranked 22nd </a:t>
            </a:r>
          </a:p>
          <a:p>
            <a:pPr algn="ctr"/>
            <a:r>
              <a:rPr lang="en-US" sz="3600" dirty="0" smtClean="0">
                <a:solidFill>
                  <a:schemeClr val="bg1"/>
                </a:solidFill>
                <a:latin typeface="Century Schoolbook" panose="02040604050505020304" pitchFamily="18" charset="0"/>
              </a:rPr>
              <a:t>among the 100 largest metro areas in the United States for STEM jobs.</a:t>
            </a:r>
          </a:p>
        </p:txBody>
      </p:sp>
    </p:spTree>
    <p:extLst>
      <p:ext uri="{BB962C8B-B14F-4D97-AF65-F5344CB8AC3E}">
        <p14:creationId xmlns:p14="http://schemas.microsoft.com/office/powerpoint/2010/main" val="1863864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453479"/>
            <a:ext cx="7696200" cy="769441"/>
          </a:xfrm>
          <a:prstGeom prst="rect">
            <a:avLst/>
          </a:prstGeom>
          <a:noFill/>
        </p:spPr>
        <p:txBody>
          <a:bodyPr wrap="square" rtlCol="0">
            <a:spAutoFit/>
          </a:bodyPr>
          <a:lstStyle/>
          <a:p>
            <a:pPr lvl="1"/>
            <a:r>
              <a:rPr lang="en-US" sz="4400" dirty="0" smtClean="0">
                <a:solidFill>
                  <a:schemeClr val="bg1"/>
                </a:solidFill>
                <a:latin typeface="Century Schoolbook" panose="02040604050505020304" pitchFamily="18" charset="0"/>
              </a:rPr>
              <a:t>Identify Your </a:t>
            </a:r>
            <a:r>
              <a:rPr lang="en-US" sz="4400" dirty="0">
                <a:solidFill>
                  <a:schemeClr val="bg1"/>
                </a:solidFill>
                <a:latin typeface="Century Schoolbook" panose="02040604050505020304" pitchFamily="18" charset="0"/>
              </a:rPr>
              <a:t>S</a:t>
            </a:r>
            <a:r>
              <a:rPr lang="en-US" sz="4400" dirty="0" smtClean="0">
                <a:solidFill>
                  <a:schemeClr val="bg1"/>
                </a:solidFill>
                <a:latin typeface="Century Schoolbook" panose="02040604050505020304" pitchFamily="18" charset="0"/>
              </a:rPr>
              <a:t>takeholders</a:t>
            </a:r>
          </a:p>
        </p:txBody>
      </p:sp>
      <p:sp>
        <p:nvSpPr>
          <p:cNvPr id="5" name="Rectangle 4"/>
          <p:cNvSpPr/>
          <p:nvPr/>
        </p:nvSpPr>
        <p:spPr>
          <a:xfrm>
            <a:off x="0" y="1629412"/>
            <a:ext cx="9144000" cy="5324535"/>
          </a:xfrm>
          <a:prstGeom prst="rect">
            <a:avLst/>
          </a:prstGeom>
        </p:spPr>
        <p:txBody>
          <a:bodyPr wrap="square">
            <a:spAutoFit/>
          </a:bodyPr>
          <a:lstStyle/>
          <a:p>
            <a:pPr algn="ctr"/>
            <a:r>
              <a:rPr lang="en-US" sz="3600" dirty="0" smtClean="0">
                <a:solidFill>
                  <a:schemeClr val="bg1"/>
                </a:solidFill>
                <a:latin typeface="Century Schoolbook" panose="02040604050505020304" pitchFamily="18" charset="0"/>
              </a:rPr>
              <a:t>Board of Directors</a:t>
            </a:r>
          </a:p>
          <a:p>
            <a:pPr algn="ctr"/>
            <a:r>
              <a:rPr lang="en-US" sz="3600" dirty="0" smtClean="0">
                <a:solidFill>
                  <a:schemeClr val="bg1"/>
                </a:solidFill>
                <a:latin typeface="Century Schoolbook" panose="02040604050505020304" pitchFamily="18" charset="0"/>
              </a:rPr>
              <a:t>School District</a:t>
            </a:r>
          </a:p>
          <a:p>
            <a:pPr algn="ctr"/>
            <a:r>
              <a:rPr lang="en-US" sz="3600" dirty="0" smtClean="0">
                <a:solidFill>
                  <a:schemeClr val="bg1"/>
                </a:solidFill>
                <a:latin typeface="Century Schoolbook" panose="02040604050505020304" pitchFamily="18" charset="0"/>
              </a:rPr>
              <a:t>Donors</a:t>
            </a:r>
          </a:p>
          <a:p>
            <a:pPr algn="ctr"/>
            <a:r>
              <a:rPr lang="en-US" sz="3600" dirty="0" smtClean="0">
                <a:solidFill>
                  <a:schemeClr val="bg1"/>
                </a:solidFill>
                <a:latin typeface="Century Schoolbook" panose="02040604050505020304" pitchFamily="18" charset="0"/>
              </a:rPr>
              <a:t>STEM Business Community</a:t>
            </a:r>
          </a:p>
          <a:p>
            <a:pPr algn="ctr"/>
            <a:r>
              <a:rPr lang="en-US" sz="3600" dirty="0" smtClean="0">
                <a:solidFill>
                  <a:schemeClr val="bg1"/>
                </a:solidFill>
                <a:latin typeface="Century Schoolbook" panose="02040604050505020304" pitchFamily="18" charset="0"/>
              </a:rPr>
              <a:t>Higher Education</a:t>
            </a:r>
          </a:p>
          <a:p>
            <a:pPr algn="ctr"/>
            <a:r>
              <a:rPr lang="en-US" sz="4000" b="1" dirty="0" smtClean="0">
                <a:solidFill>
                  <a:schemeClr val="bg1"/>
                </a:solidFill>
                <a:latin typeface="Century Schoolbook" panose="02040604050505020304" pitchFamily="18" charset="0"/>
              </a:rPr>
              <a:t>Teachers</a:t>
            </a:r>
          </a:p>
          <a:p>
            <a:pPr algn="ctr"/>
            <a:r>
              <a:rPr lang="en-US" sz="4000" b="1" dirty="0" smtClean="0">
                <a:solidFill>
                  <a:schemeClr val="bg1"/>
                </a:solidFill>
                <a:latin typeface="Century Schoolbook" panose="02040604050505020304" pitchFamily="18" charset="0"/>
              </a:rPr>
              <a:t>Teaching Artists</a:t>
            </a:r>
          </a:p>
          <a:p>
            <a:pPr algn="ctr"/>
            <a:r>
              <a:rPr lang="en-US" sz="4000" b="1" dirty="0" smtClean="0">
                <a:solidFill>
                  <a:schemeClr val="bg1"/>
                </a:solidFill>
                <a:latin typeface="Century Schoolbook" panose="02040604050505020304" pitchFamily="18" charset="0"/>
              </a:rPr>
              <a:t>Parents</a:t>
            </a:r>
          </a:p>
          <a:p>
            <a:pPr algn="ctr"/>
            <a:r>
              <a:rPr lang="en-US" sz="4000" b="1" dirty="0" smtClean="0">
                <a:solidFill>
                  <a:schemeClr val="bg1"/>
                </a:solidFill>
                <a:latin typeface="Century Schoolbook" panose="02040604050505020304" pitchFamily="18" charset="0"/>
              </a:rPr>
              <a:t>Students </a:t>
            </a:r>
            <a:endParaRPr lang="en-US" sz="3600" dirty="0" smtClean="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296672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1250"/>
                                        <p:tgtEl>
                                          <p:spTgt spid="5">
                                            <p:txEl>
                                              <p:pRg st="5" end="5"/>
                                            </p:txEl>
                                          </p:spTgt>
                                        </p:tgtEl>
                                      </p:cBhvr>
                                    </p:animEffect>
                                    <p:anim calcmode="lin" valueType="num">
                                      <p:cBhvr>
                                        <p:cTn id="8" dur="125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9" dur="1250" fill="hold"/>
                                        <p:tgtEl>
                                          <p:spTgt spid="5">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fade">
                                      <p:cBhvr>
                                        <p:cTn id="12" dur="1250"/>
                                        <p:tgtEl>
                                          <p:spTgt spid="5">
                                            <p:txEl>
                                              <p:pRg st="6" end="6"/>
                                            </p:txEl>
                                          </p:spTgt>
                                        </p:tgtEl>
                                      </p:cBhvr>
                                    </p:animEffect>
                                    <p:anim calcmode="lin" valueType="num">
                                      <p:cBhvr>
                                        <p:cTn id="13" dur="125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14" dur="1250" fill="hold"/>
                                        <p:tgtEl>
                                          <p:spTgt spid="5">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animEffect transition="in" filter="fade">
                                      <p:cBhvr>
                                        <p:cTn id="17" dur="1250"/>
                                        <p:tgtEl>
                                          <p:spTgt spid="5">
                                            <p:txEl>
                                              <p:pRg st="7" end="7"/>
                                            </p:txEl>
                                          </p:spTgt>
                                        </p:tgtEl>
                                      </p:cBhvr>
                                    </p:animEffect>
                                    <p:anim calcmode="lin" valueType="num">
                                      <p:cBhvr>
                                        <p:cTn id="18" dur="125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19" dur="1250" fill="hold"/>
                                        <p:tgtEl>
                                          <p:spTgt spid="5">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fade">
                                      <p:cBhvr>
                                        <p:cTn id="22" dur="1250"/>
                                        <p:tgtEl>
                                          <p:spTgt spid="5">
                                            <p:txEl>
                                              <p:pRg st="8" end="8"/>
                                            </p:txEl>
                                          </p:spTgt>
                                        </p:tgtEl>
                                      </p:cBhvr>
                                    </p:animEffect>
                                    <p:anim calcmode="lin" valueType="num">
                                      <p:cBhvr>
                                        <p:cTn id="23" dur="125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24" dur="125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2896"/>
            <a:ext cx="9144000" cy="2123658"/>
          </a:xfrm>
          <a:prstGeom prst="rect">
            <a:avLst/>
          </a:prstGeom>
          <a:noFill/>
        </p:spPr>
        <p:txBody>
          <a:bodyPr wrap="square" rtlCol="0">
            <a:spAutoFit/>
          </a:bodyPr>
          <a:lstStyle/>
          <a:p>
            <a:pPr lvl="1" algn="ctr"/>
            <a:r>
              <a:rPr lang="en-US" sz="4400" dirty="0" smtClean="0">
                <a:solidFill>
                  <a:schemeClr val="bg1"/>
                </a:solidFill>
                <a:latin typeface="Century Schoolbook" panose="02040604050505020304" pitchFamily="18" charset="0"/>
              </a:rPr>
              <a:t>Inspire and Mobilize</a:t>
            </a:r>
          </a:p>
          <a:p>
            <a:pPr lvl="1" algn="ctr"/>
            <a:r>
              <a:rPr lang="en-US" sz="4400" dirty="0" smtClean="0">
                <a:solidFill>
                  <a:schemeClr val="bg1"/>
                </a:solidFill>
                <a:latin typeface="Century Schoolbook" panose="02040604050505020304" pitchFamily="18" charset="0"/>
              </a:rPr>
              <a:t>Your Stakeholders to be Influential Stakeholders</a:t>
            </a:r>
          </a:p>
        </p:txBody>
      </p:sp>
      <p:sp>
        <p:nvSpPr>
          <p:cNvPr id="5" name="Rectangle 4"/>
          <p:cNvSpPr/>
          <p:nvPr/>
        </p:nvSpPr>
        <p:spPr>
          <a:xfrm>
            <a:off x="0" y="2590800"/>
            <a:ext cx="9144000" cy="5078313"/>
          </a:xfrm>
          <a:prstGeom prst="rect">
            <a:avLst/>
          </a:prstGeom>
        </p:spPr>
        <p:txBody>
          <a:bodyPr wrap="square">
            <a:spAutoFit/>
          </a:bodyPr>
          <a:lstStyle/>
          <a:p>
            <a:pPr marL="742950" indent="-742950">
              <a:buAutoNum type="arabicPeriod"/>
            </a:pPr>
            <a:r>
              <a:rPr lang="en-US" sz="3600" dirty="0" smtClean="0">
                <a:solidFill>
                  <a:schemeClr val="bg1"/>
                </a:solidFill>
                <a:latin typeface="Century Schoolbook" panose="02040604050505020304" pitchFamily="18" charset="0"/>
              </a:rPr>
              <a:t>Write </a:t>
            </a:r>
            <a:r>
              <a:rPr lang="en-US" sz="3600" b="1" dirty="0" smtClean="0">
                <a:solidFill>
                  <a:schemeClr val="bg1"/>
                </a:solidFill>
                <a:latin typeface="Century Schoolbook" panose="02040604050505020304" pitchFamily="18" charset="0"/>
              </a:rPr>
              <a:t>compelling</a:t>
            </a:r>
            <a:r>
              <a:rPr lang="en-US" sz="3600" dirty="0" smtClean="0">
                <a:solidFill>
                  <a:schemeClr val="bg1"/>
                </a:solidFill>
                <a:latin typeface="Century Schoolbook" panose="02040604050505020304" pitchFamily="18" charset="0"/>
              </a:rPr>
              <a:t> grant applications.</a:t>
            </a:r>
          </a:p>
          <a:p>
            <a:pPr marL="742950" indent="-742950">
              <a:buAutoNum type="arabicPeriod" startAt="2"/>
            </a:pPr>
            <a:r>
              <a:rPr lang="en-US" sz="3600" dirty="0" smtClean="0">
                <a:solidFill>
                  <a:schemeClr val="bg1"/>
                </a:solidFill>
                <a:latin typeface="Century Schoolbook" panose="02040604050505020304" pitchFamily="18" charset="0"/>
              </a:rPr>
              <a:t>Present convincing professional </a:t>
            </a:r>
            <a:r>
              <a:rPr lang="en-US" sz="3600" dirty="0" smtClean="0">
                <a:solidFill>
                  <a:schemeClr val="bg1"/>
                </a:solidFill>
                <a:latin typeface="Century Schoolbook" panose="02040604050505020304" pitchFamily="18" charset="0"/>
              </a:rPr>
              <a:t>development </a:t>
            </a:r>
            <a:r>
              <a:rPr lang="en-US" sz="3600" dirty="0" smtClean="0">
                <a:solidFill>
                  <a:schemeClr val="bg1"/>
                </a:solidFill>
                <a:latin typeface="Century Schoolbook" panose="02040604050505020304" pitchFamily="18" charset="0"/>
              </a:rPr>
              <a:t>sessions.</a:t>
            </a:r>
          </a:p>
          <a:p>
            <a:pPr marL="742950" indent="-742950">
              <a:buAutoNum type="arabicPeriod" startAt="2"/>
            </a:pPr>
            <a:r>
              <a:rPr lang="en-US" sz="3600" dirty="0" smtClean="0">
                <a:solidFill>
                  <a:schemeClr val="bg1"/>
                </a:solidFill>
                <a:latin typeface="Century Schoolbook" panose="02040604050505020304" pitchFamily="18" charset="0"/>
              </a:rPr>
              <a:t>Communicate with intention. Reiterate.</a:t>
            </a:r>
          </a:p>
          <a:p>
            <a:pPr marL="742950" indent="-742950">
              <a:buAutoNum type="arabicPeriod" startAt="2"/>
            </a:pPr>
            <a:r>
              <a:rPr lang="en-US" sz="3600" dirty="0" smtClean="0">
                <a:solidFill>
                  <a:schemeClr val="bg1"/>
                </a:solidFill>
                <a:latin typeface="Century Schoolbook" panose="02040604050505020304" pitchFamily="18" charset="0"/>
              </a:rPr>
              <a:t>Shape the vision.  Timeline. </a:t>
            </a:r>
          </a:p>
          <a:p>
            <a:pPr marL="742950" indent="-742950">
              <a:buAutoNum type="arabicPeriod" startAt="2"/>
            </a:pPr>
            <a:r>
              <a:rPr lang="en-US" sz="3600" dirty="0" smtClean="0">
                <a:solidFill>
                  <a:schemeClr val="bg1"/>
                </a:solidFill>
                <a:latin typeface="Century Schoolbook" panose="02040604050505020304" pitchFamily="18" charset="0"/>
              </a:rPr>
              <a:t>Prove it!</a:t>
            </a:r>
          </a:p>
          <a:p>
            <a:endParaRPr lang="en-US" sz="3600" dirty="0" smtClean="0">
              <a:solidFill>
                <a:schemeClr val="bg1"/>
              </a:solidFill>
              <a:latin typeface="Century Schoolbook" panose="02040604050505020304" pitchFamily="18" charset="0"/>
            </a:endParaRPr>
          </a:p>
          <a:p>
            <a:pPr algn="ctr"/>
            <a:endParaRPr lang="en-US" sz="3600" dirty="0" smtClean="0">
              <a:solidFill>
                <a:schemeClr val="bg1"/>
              </a:solidFill>
              <a:latin typeface="Century Schoolbook" panose="02040604050505020304" pitchFamily="18" charset="0"/>
            </a:endParaRPr>
          </a:p>
        </p:txBody>
      </p:sp>
    </p:spTree>
    <p:extLst>
      <p:ext uri="{BB962C8B-B14F-4D97-AF65-F5344CB8AC3E}">
        <p14:creationId xmlns:p14="http://schemas.microsoft.com/office/powerpoint/2010/main" val="42576544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2896"/>
            <a:ext cx="9144000" cy="769441"/>
          </a:xfrm>
          <a:prstGeom prst="rect">
            <a:avLst/>
          </a:prstGeom>
          <a:noFill/>
        </p:spPr>
        <p:txBody>
          <a:bodyPr wrap="square" rtlCol="0">
            <a:spAutoFit/>
          </a:bodyPr>
          <a:lstStyle/>
          <a:p>
            <a:pPr lvl="1" algn="ctr"/>
            <a:r>
              <a:rPr lang="en-US" sz="4400" dirty="0" smtClean="0">
                <a:solidFill>
                  <a:schemeClr val="bg1"/>
                </a:solidFill>
                <a:latin typeface="Century Schoolbook" panose="02040604050505020304" pitchFamily="18" charset="0"/>
              </a:rPr>
              <a:t>Research</a:t>
            </a:r>
          </a:p>
        </p:txBody>
      </p:sp>
      <p:sp>
        <p:nvSpPr>
          <p:cNvPr id="5" name="Rectangle 4"/>
          <p:cNvSpPr/>
          <p:nvPr/>
        </p:nvSpPr>
        <p:spPr>
          <a:xfrm>
            <a:off x="0" y="2819400"/>
            <a:ext cx="9144000" cy="1200329"/>
          </a:xfrm>
          <a:prstGeom prst="rect">
            <a:avLst/>
          </a:prstGeom>
        </p:spPr>
        <p:txBody>
          <a:bodyPr wrap="square">
            <a:spAutoFit/>
          </a:bodyPr>
          <a:lstStyle/>
          <a:p>
            <a:endParaRPr lang="en-US" sz="3600" dirty="0" smtClean="0">
              <a:solidFill>
                <a:schemeClr val="bg1"/>
              </a:solidFill>
              <a:latin typeface="Century Schoolbook" panose="02040604050505020304" pitchFamily="18" charset="0"/>
            </a:endParaRPr>
          </a:p>
          <a:p>
            <a:pPr algn="ctr"/>
            <a:endParaRPr lang="en-US" sz="3600" dirty="0" smtClean="0">
              <a:solidFill>
                <a:schemeClr val="bg1"/>
              </a:solidFill>
              <a:latin typeface="Century Schoolbook" panose="02040604050505020304" pitchFamily="18" charset="0"/>
            </a:endParaRPr>
          </a:p>
        </p:txBody>
      </p:sp>
      <p:sp>
        <p:nvSpPr>
          <p:cNvPr id="2" name="Rectangle 1"/>
          <p:cNvSpPr/>
          <p:nvPr/>
        </p:nvSpPr>
        <p:spPr>
          <a:xfrm>
            <a:off x="228600" y="1600200"/>
            <a:ext cx="8686800" cy="5078313"/>
          </a:xfrm>
          <a:prstGeom prst="rect">
            <a:avLst/>
          </a:prstGeom>
        </p:spPr>
        <p:txBody>
          <a:bodyPr wrap="square">
            <a:spAutoFit/>
          </a:bodyPr>
          <a:lstStyle/>
          <a:p>
            <a:r>
              <a:rPr lang="en-US" sz="3600" dirty="0" smtClean="0">
                <a:solidFill>
                  <a:schemeClr val="bg1"/>
                </a:solidFill>
                <a:latin typeface="Century Schoolbook" panose="02040604050505020304" pitchFamily="18" charset="0"/>
              </a:rPr>
              <a:t>Will arts-integrated residencies and workshops increase engagement in and interest in STEM subjects for students from preschool through 5</a:t>
            </a:r>
            <a:r>
              <a:rPr lang="en-US" sz="3600" baseline="30000" dirty="0" smtClean="0">
                <a:solidFill>
                  <a:schemeClr val="bg1"/>
                </a:solidFill>
                <a:latin typeface="Century Schoolbook" panose="02040604050505020304" pitchFamily="18" charset="0"/>
              </a:rPr>
              <a:t>th</a:t>
            </a:r>
            <a:r>
              <a:rPr lang="en-US" sz="3600" dirty="0" smtClean="0">
                <a:solidFill>
                  <a:schemeClr val="bg1"/>
                </a:solidFill>
                <a:latin typeface="Century Schoolbook" panose="02040604050505020304" pitchFamily="18" charset="0"/>
              </a:rPr>
              <a:t> grade?</a:t>
            </a:r>
          </a:p>
          <a:p>
            <a:endParaRPr lang="en-US" sz="3600" dirty="0" smtClean="0">
              <a:solidFill>
                <a:schemeClr val="bg1"/>
              </a:solidFill>
              <a:latin typeface="Century Schoolbook" panose="02040604050505020304" pitchFamily="18" charset="0"/>
            </a:endParaRPr>
          </a:p>
          <a:p>
            <a:r>
              <a:rPr lang="en-US" sz="3600" dirty="0" smtClean="0">
                <a:solidFill>
                  <a:schemeClr val="bg1"/>
                </a:solidFill>
                <a:latin typeface="Century Schoolbook" panose="02040604050505020304" pitchFamily="18" charset="0"/>
              </a:rPr>
              <a:t>How will teacher attitudes, beliefs and knowledge of STEM Learning through the Arts strategies change as a result of Arts Partners programs?</a:t>
            </a:r>
          </a:p>
        </p:txBody>
      </p:sp>
    </p:spTree>
    <p:extLst>
      <p:ext uri="{BB962C8B-B14F-4D97-AF65-F5344CB8AC3E}">
        <p14:creationId xmlns:p14="http://schemas.microsoft.com/office/powerpoint/2010/main" val="2842936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453479"/>
            <a:ext cx="7696200" cy="769441"/>
          </a:xfrm>
          <a:prstGeom prst="rect">
            <a:avLst/>
          </a:prstGeom>
          <a:noFill/>
        </p:spPr>
        <p:txBody>
          <a:bodyPr wrap="square" rtlCol="0">
            <a:spAutoFit/>
          </a:bodyPr>
          <a:lstStyle/>
          <a:p>
            <a:pPr lvl="1" algn="ctr"/>
            <a:r>
              <a:rPr lang="en-US" sz="4400" dirty="0" smtClean="0">
                <a:solidFill>
                  <a:schemeClr val="bg1"/>
                </a:solidFill>
                <a:latin typeface="Century Schoolbook" panose="02040604050505020304" pitchFamily="18" charset="0"/>
              </a:rPr>
              <a:t>Stakeholders</a:t>
            </a:r>
          </a:p>
        </p:txBody>
      </p:sp>
      <p:sp>
        <p:nvSpPr>
          <p:cNvPr id="5" name="Rectangle 4"/>
          <p:cNvSpPr/>
          <p:nvPr/>
        </p:nvSpPr>
        <p:spPr>
          <a:xfrm>
            <a:off x="0" y="1360832"/>
            <a:ext cx="9144000" cy="3539430"/>
          </a:xfrm>
          <a:prstGeom prst="rect">
            <a:avLst/>
          </a:prstGeom>
        </p:spPr>
        <p:txBody>
          <a:bodyPr wrap="square">
            <a:spAutoFit/>
          </a:bodyPr>
          <a:lstStyle/>
          <a:p>
            <a:endParaRPr lang="en-US" sz="1200" dirty="0" smtClean="0">
              <a:solidFill>
                <a:schemeClr val="bg1"/>
              </a:solidFill>
              <a:latin typeface="Century Schoolbook" panose="02040604050505020304" pitchFamily="18" charset="0"/>
            </a:endParaRPr>
          </a:p>
          <a:p>
            <a:r>
              <a:rPr lang="en-US" sz="2800" dirty="0" smtClean="0">
                <a:solidFill>
                  <a:schemeClr val="bg1"/>
                </a:solidFill>
                <a:latin typeface="Century Schoolbook" panose="02040604050505020304" pitchFamily="18" charset="0"/>
              </a:rPr>
              <a:t>School District – Dr. Lisa Lutz </a:t>
            </a:r>
          </a:p>
          <a:p>
            <a:r>
              <a:rPr lang="en-US" sz="2400" i="1" dirty="0" smtClean="0"/>
              <a:t>Executive Director of Innovation and Evaluation, </a:t>
            </a:r>
            <a:r>
              <a:rPr lang="en-US" sz="2400" dirty="0" smtClean="0"/>
              <a:t>USD #259</a:t>
            </a:r>
          </a:p>
          <a:p>
            <a:r>
              <a:rPr lang="en-US" sz="1200" dirty="0" smtClean="0"/>
              <a:t> </a:t>
            </a:r>
            <a:endParaRPr lang="en-US" sz="1600" dirty="0" smtClean="0">
              <a:latin typeface="Century Schoolbook" panose="02040604050505020304" pitchFamily="18" charset="0"/>
            </a:endParaRPr>
          </a:p>
          <a:p>
            <a:r>
              <a:rPr lang="en-US" sz="2800" dirty="0" smtClean="0">
                <a:solidFill>
                  <a:schemeClr val="bg1"/>
                </a:solidFill>
                <a:latin typeface="Century Schoolbook" panose="02040604050505020304" pitchFamily="18" charset="0"/>
              </a:rPr>
              <a:t>Higher Education – Dr. Kimberly McDowell</a:t>
            </a:r>
          </a:p>
          <a:p>
            <a:r>
              <a:rPr lang="en-US" sz="2400" i="1" dirty="0" smtClean="0"/>
              <a:t>Research Fellow/Education Professor </a:t>
            </a:r>
            <a:endParaRPr lang="en-US" sz="2400" i="1" dirty="0"/>
          </a:p>
          <a:p>
            <a:r>
              <a:rPr lang="en-US" sz="2400" baseline="0" dirty="0" smtClean="0"/>
              <a:t>Center for Research and Evaluation</a:t>
            </a:r>
            <a:r>
              <a:rPr lang="en-US" sz="2400" dirty="0" smtClean="0"/>
              <a:t> </a:t>
            </a:r>
            <a:r>
              <a:rPr lang="en-US" sz="2400" baseline="0" dirty="0" smtClean="0"/>
              <a:t>Services, WSU</a:t>
            </a:r>
            <a:endParaRPr lang="en-US" sz="2400" dirty="0">
              <a:solidFill>
                <a:schemeClr val="bg1"/>
              </a:solidFill>
            </a:endParaRPr>
          </a:p>
          <a:p>
            <a:endParaRPr lang="en-US" sz="1600" dirty="0" smtClean="0">
              <a:solidFill>
                <a:schemeClr val="bg1"/>
              </a:solidFill>
              <a:latin typeface="Century Schoolbook" panose="02040604050505020304" pitchFamily="18" charset="0"/>
            </a:endParaRPr>
          </a:p>
          <a:p>
            <a:r>
              <a:rPr lang="en-US" sz="2800" dirty="0" smtClean="0">
                <a:solidFill>
                  <a:schemeClr val="bg1"/>
                </a:solidFill>
                <a:latin typeface="Century Schoolbook" panose="02040604050505020304" pitchFamily="18" charset="0"/>
              </a:rPr>
              <a:t>STEM Community</a:t>
            </a:r>
          </a:p>
          <a:p>
            <a:endParaRPr lang="en-US" sz="2800" dirty="0" smtClean="0">
              <a:solidFill>
                <a:schemeClr val="bg1"/>
              </a:solidFill>
              <a:latin typeface="Century Schoolbook" panose="02040604050505020304" pitchFamily="18" charset="0"/>
            </a:endParaRPr>
          </a:p>
        </p:txBody>
      </p:sp>
      <p:pic>
        <p:nvPicPr>
          <p:cNvPr id="4" name="Picture 4" descr="Lisa Lutz, Ed. 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4188" y="1480250"/>
            <a:ext cx="109728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hoto"/>
          <p:cNvPicPr>
            <a:picLocks noChangeAspect="1" noChangeArrowheads="1"/>
          </p:cNvPicPr>
          <p:nvPr/>
        </p:nvPicPr>
        <p:blipFill rotWithShape="1">
          <a:blip r:embed="rId4">
            <a:extLst>
              <a:ext uri="{28A0092B-C50C-407E-A947-70E740481C1C}">
                <a14:useLocalDpi xmlns:a14="http://schemas.microsoft.com/office/drawing/2010/main" val="0"/>
              </a:ext>
            </a:extLst>
          </a:blip>
          <a:srcRect l="19148" t="19999" r="20408" b="22990"/>
          <a:stretch/>
        </p:blipFill>
        <p:spPr bwMode="auto">
          <a:xfrm>
            <a:off x="7075281" y="3022642"/>
            <a:ext cx="1017958" cy="12801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5"/>
          <a:srcRect l="13462" t="12051" r="72115" b="73333"/>
          <a:stretch/>
        </p:blipFill>
        <p:spPr bwMode="auto">
          <a:xfrm>
            <a:off x="2200090" y="4444036"/>
            <a:ext cx="1645920" cy="1097280"/>
          </a:xfrm>
          <a:prstGeom prst="rect">
            <a:avLst/>
          </a:prstGeom>
          <a:noFill/>
          <a:ln>
            <a:noFill/>
          </a:ln>
          <a:extLst>
            <a:ext uri="{53640926-AAD7-44D8-BBD7-CCE9431645EC}">
              <a14:shadowObscured xmlns:a14="http://schemas.microsoft.com/office/drawing/2010/main"/>
            </a:ext>
          </a:extLst>
        </p:spPr>
      </p:pic>
      <p:pic>
        <p:nvPicPr>
          <p:cNvPr id="8" name="Picture 2" descr="Cargill collaborates with farmers, food makers and industrial customers to bring new ideas to the tabl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489756"/>
            <a:ext cx="1670989" cy="10058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0"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22" t="13815" r="50000" b="32414"/>
          <a:stretch/>
        </p:blipFill>
        <p:spPr bwMode="auto">
          <a:xfrm>
            <a:off x="304800" y="4473512"/>
            <a:ext cx="1629579" cy="100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National Weather Service">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5735284"/>
            <a:ext cx="5981700" cy="5715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11"/>
          <a:srcRect l="22115" t="43045" r="53686" b="19612"/>
          <a:stretch/>
        </p:blipFill>
        <p:spPr bwMode="auto">
          <a:xfrm>
            <a:off x="6237673" y="4501140"/>
            <a:ext cx="1264603" cy="1097280"/>
          </a:xfrm>
          <a:prstGeom prst="rect">
            <a:avLst/>
          </a:prstGeom>
          <a:ln>
            <a:noFill/>
          </a:ln>
          <a:extLst>
            <a:ext uri="{53640926-AAD7-44D8-BBD7-CCE9431645EC}">
              <a14:shadowObscured xmlns:a14="http://schemas.microsoft.com/office/drawing/2010/main"/>
            </a:ext>
          </a:extLst>
        </p:spPr>
      </p:pic>
      <p:pic>
        <p:nvPicPr>
          <p:cNvPr id="15" name="Content Placeholder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37673" y="1026192"/>
            <a:ext cx="987509" cy="1005840"/>
          </a:xfrm>
          <a:prstGeom prst="rect">
            <a:avLst/>
          </a:prstGeom>
        </p:spPr>
      </p:pic>
      <p:pic>
        <p:nvPicPr>
          <p:cNvPr id="16" name="Content Placeholder 3"/>
          <p:cNvPicPr>
            <a:picLocks noChangeAspect="1"/>
          </p:cNvPicPr>
          <p:nvPr/>
        </p:nvPicPr>
        <p:blipFill rotWithShape="1">
          <a:blip r:embed="rId13"/>
          <a:srcRect l="15752" t="64898" r="62993" b="18869"/>
          <a:stretch/>
        </p:blipFill>
        <p:spPr bwMode="auto">
          <a:xfrm>
            <a:off x="6567185" y="5849585"/>
            <a:ext cx="1916415" cy="9144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3" name="Picture 12" descr="logo">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51393" y="3662722"/>
            <a:ext cx="2806500" cy="6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988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Lisa\Desktop\ArtsPartners\AP_STEM_Learning\Artist_PD\Photo_Aug_20,_2_33_45_PM_RS_PL_L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21920"/>
            <a:ext cx="8814495" cy="658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600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B0F0"/>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584</TotalTime>
  <Words>933</Words>
  <Application>Microsoft Office PowerPoint</Application>
  <PresentationFormat>On-screen Show (4:3)</PresentationFormat>
  <Paragraphs>158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Arts Partsnersy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dc:creator>
  <cp:lastModifiedBy>Lisa</cp:lastModifiedBy>
  <cp:revision>44</cp:revision>
  <dcterms:created xsi:type="dcterms:W3CDTF">2015-04-22T16:27:05Z</dcterms:created>
  <dcterms:modified xsi:type="dcterms:W3CDTF">2015-05-01T17:08:43Z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