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85" d="100"/>
          <a:sy n="85" d="100"/>
        </p:scale>
        <p:origin x="-648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2C2CE8-256A-EA41-8A7C-D0DDAD6CDAAA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1C3A0F-2A1A-D642-93D4-2D03A09116E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72905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C1C3A0F-2A1A-D642-93D4-2D03A09116E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42870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8" name="Rectangle 7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grpSp>
            <p:nvGrpSpPr>
              <p:cNvPr id="27" name="Group 26"/>
              <p:cNvGrpSpPr/>
              <p:nvPr/>
            </p:nvGrpSpPr>
            <p:grpSpPr>
              <a:xfrm>
                <a:off x="182880" y="173699"/>
                <a:ext cx="8778240" cy="6510602"/>
                <a:chOff x="182880" y="173699"/>
                <a:chExt cx="8778240" cy="6510602"/>
              </a:xfrm>
            </p:grpSpPr>
            <p:sp>
              <p:nvSpPr>
                <p:cNvPr id="29" name="Rectangle 28"/>
                <p:cNvSpPr/>
                <p:nvPr/>
              </p:nvSpPr>
              <p:spPr>
                <a:xfrm>
                  <a:off x="182880" y="173699"/>
                  <a:ext cx="8778240" cy="6510602"/>
                </a:xfrm>
                <a:prstGeom prst="rect">
                  <a:avLst/>
                </a:prstGeom>
                <a:solidFill>
                  <a:schemeClr val="bg1">
                    <a:lumMod val="95000"/>
                  </a:schemeClr>
                </a:solidFill>
                <a:ln w="12700">
                  <a:noFill/>
                </a:ln>
                <a:effectLst>
                  <a:outerShdw blurRad="63500" sx="101000" sy="101000" algn="ctr" rotWithShape="0">
                    <a:prstClr val="black">
                      <a:alpha val="40000"/>
                    </a:prstClr>
                  </a:outerShdw>
                </a:effectLst>
                <a:scene3d>
                  <a:camera prst="perspectiveFront" fov="4800000"/>
                  <a:lightRig rig="threePt" dir="t"/>
                </a:scene3d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grpSp>
              <p:nvGrpSpPr>
                <p:cNvPr id="30" name="Group 10"/>
                <p:cNvGrpSpPr/>
                <p:nvPr/>
              </p:nvGrpSpPr>
              <p:grpSpPr>
                <a:xfrm>
                  <a:off x="256032" y="237744"/>
                  <a:ext cx="8622792" cy="6364224"/>
                  <a:chOff x="247157" y="247430"/>
                  <a:chExt cx="8622792" cy="6364224"/>
                </a:xfrm>
              </p:grpSpPr>
              <p:sp>
                <p:nvSpPr>
                  <p:cNvPr id="31" name="Rectangle 30"/>
                  <p:cNvSpPr>
                    <a:spLocks/>
                  </p:cNvSpPr>
                  <p:nvPr/>
                </p:nvSpPr>
                <p:spPr>
                  <a:xfrm>
                    <a:off x="247157" y="247430"/>
                    <a:ext cx="8622792" cy="6364224"/>
                  </a:xfrm>
                  <a:prstGeom prst="rect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/>
                  </a:p>
                </p:txBody>
              </p:sp>
              <p:cxnSp>
                <p:nvCxnSpPr>
                  <p:cNvPr id="32" name="Straight Connector 31"/>
                  <p:cNvCxnSpPr/>
                  <p:nvPr/>
                </p:nvCxnSpPr>
                <p:spPr>
                  <a:xfrm>
                    <a:off x="247157" y="6389024"/>
                    <a:ext cx="8622792" cy="1588"/>
                  </a:xfrm>
                  <a:prstGeom prst="line">
                    <a:avLst/>
                  </a:prstGeom>
                  <a:noFill/>
                  <a:ln w="12700">
                    <a:solidFill>
                      <a:schemeClr val="tx2">
                        <a:lumMod val="40000"/>
                        <a:lumOff val="60000"/>
                      </a:schemeClr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</p:cxnSp>
            </p:grpSp>
          </p:grpSp>
          <p:sp>
            <p:nvSpPr>
              <p:cNvPr id="28" name="Rectangle 27"/>
              <p:cNvSpPr/>
              <p:nvPr/>
            </p:nvSpPr>
            <p:spPr>
              <a:xfrm rot="5400000">
                <a:off x="801086" y="3274090"/>
                <a:ext cx="6135624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  <p:sp>
          <p:nvSpPr>
            <p:cNvPr id="25" name="Rectangle 24"/>
            <p:cNvSpPr/>
            <p:nvPr/>
          </p:nvSpPr>
          <p:spPr>
            <a:xfrm rot="10800000">
              <a:off x="258763" y="1594462"/>
              <a:ext cx="357530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8" name="Rectangle 17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9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0" name="Rectangle 1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1" name="Straight Connector 2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7" name="Rectangle 16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7" name="Group 1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9" name="Rectangle 18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1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2" name="Rectangle 21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3" name="Straight Connector 22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>
              <a:off x="256032" y="4203192"/>
              <a:ext cx="8622792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4" name="Rectangle 13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5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6" name="Rectangle 15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7" name="Straight Connector 16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8" name="Rectangle 17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4" name="Group 13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5" name="Rectangle 14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6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7" name="Rectangle 16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19" name="Straight Connector 1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18" name="Rectangle 17"/>
            <p:cNvSpPr/>
            <p:nvPr/>
          </p:nvSpPr>
          <p:spPr>
            <a:xfrm rot="5400000">
              <a:off x="4242277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486873" y="411480"/>
            <a:ext cx="8170254" cy="6035040"/>
            <a:chOff x="486873" y="411480"/>
            <a:chExt cx="8170254" cy="6035040"/>
          </a:xfrm>
        </p:grpSpPr>
        <p:sp>
          <p:nvSpPr>
            <p:cNvPr id="12" name="Rectangle 11"/>
            <p:cNvSpPr/>
            <p:nvPr/>
          </p:nvSpPr>
          <p:spPr>
            <a:xfrm>
              <a:off x="486873" y="411480"/>
              <a:ext cx="8170254" cy="603504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6" name="Group 11"/>
            <p:cNvGrpSpPr/>
            <p:nvPr/>
          </p:nvGrpSpPr>
          <p:grpSpPr>
            <a:xfrm>
              <a:off x="562842" y="475488"/>
              <a:ext cx="7982713" cy="5888736"/>
              <a:chOff x="562842" y="475488"/>
              <a:chExt cx="7982713" cy="5888736"/>
            </a:xfrm>
          </p:grpSpPr>
          <p:sp>
            <p:nvSpPr>
              <p:cNvPr id="8" name="Rectangle 7"/>
              <p:cNvSpPr>
                <a:spLocks/>
              </p:cNvSpPr>
              <p:nvPr/>
            </p:nvSpPr>
            <p:spPr>
              <a:xfrm>
                <a:off x="562843" y="475488"/>
                <a:ext cx="7982712" cy="5888736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9" name="Straight Connector 8"/>
              <p:cNvCxnSpPr/>
              <p:nvPr/>
            </p:nvCxnSpPr>
            <p:spPr>
              <a:xfrm>
                <a:off x="562842" y="6133646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cxnSp>
            <p:nvCxnSpPr>
              <p:cNvPr id="11" name="Straight Connector 10"/>
              <p:cNvCxnSpPr/>
              <p:nvPr/>
            </p:nvCxnSpPr>
            <p:spPr>
              <a:xfrm>
                <a:off x="562842" y="3427528"/>
                <a:ext cx="7982712" cy="1472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2" name="Rectangle 11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21" name="Rectangle 2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2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26" name="Group 2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27" name="Rectangle 2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2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9" name="Rectangle 2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  <p:sp>
              <p:nvSpPr>
                <p:cNvPr id="32" name="Rectangle 31"/>
                <p:cNvSpPr/>
                <p:nvPr/>
              </p:nvSpPr>
              <p:spPr>
                <a:xfrm>
                  <a:off x="247157" y="1612392"/>
                  <a:ext cx="8622792" cy="64008"/>
                </a:xfrm>
                <a:prstGeom prst="rect">
                  <a:avLst/>
                </a:prstGeom>
                <a:solidFill>
                  <a:schemeClr val="bg2">
                    <a:lumMod val="40000"/>
                    <a:lumOff val="60000"/>
                  </a:schemeClr>
                </a:solidFill>
                <a:ln w="3175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</p:grpSp>
        </p:grpSp>
        <p:cxnSp>
          <p:nvCxnSpPr>
            <p:cNvPr id="23" name="Straight Connector 22"/>
            <p:cNvCxnSpPr/>
            <p:nvPr/>
          </p:nvCxnSpPr>
          <p:spPr>
            <a:xfrm rot="16200000" flipH="1">
              <a:off x="2217480" y="4026438"/>
              <a:ext cx="4711326" cy="2286"/>
            </a:xfrm>
            <a:prstGeom prst="line">
              <a:avLst/>
            </a:prstGeom>
            <a:noFill/>
            <a:ln w="12700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3" name="Rectangle 12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4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5" name="Rectangle 14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6" name="Straight Connector 15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7" name="Rectangle 16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sp>
          <p:nvSpPr>
            <p:cNvPr id="11" name="Rectangle 10"/>
            <p:cNvSpPr/>
            <p:nvPr/>
          </p:nvSpPr>
          <p:spPr>
            <a:xfrm>
              <a:off x="182880" y="173699"/>
              <a:ext cx="8778240" cy="6510602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grpSp>
          <p:nvGrpSpPr>
            <p:cNvPr id="12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3" name="Rectangle 1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4" name="Straight Connector 1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oup 10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16" name="Group 15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182880" y="173699"/>
                <a:ext cx="8778240" cy="6510602"/>
              </a:xfrm>
              <a:prstGeom prst="rect">
                <a:avLst/>
              </a:prstGeom>
              <a:solidFill>
                <a:schemeClr val="bg1">
                  <a:lumMod val="95000"/>
                </a:schemeClr>
              </a:solidFill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grpSp>
            <p:nvGrpSpPr>
              <p:cNvPr id="18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19" name="Rectangle 18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0" name="Straight Connector 19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40000"/>
                      <a:lumOff val="6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spcBef>
                <a:spcPts val="600"/>
              </a:spcBef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fld id="{7D290233-0DD1-4A80-BB1E-9ADC3556DBB6}" type="datetimeFigureOut">
              <a:rPr lang="en-US" smtClean="0"/>
              <a:t>2/6/2014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CFE4BAC9-6D41-4691-9299-18EF07EF0177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485900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712913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947863" indent="-228600" algn="l" defTabSz="914400" rtl="0" eaLnBrk="1" latinLnBrk="0" hangingPunct="1">
        <a:spcBef>
          <a:spcPct val="200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lang="en-US" sz="1800" kern="1200" dirty="0" smtClean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174875" indent="-228600" algn="l" defTabSz="914400" rtl="0" eaLnBrk="1" latinLnBrk="0" hangingPunct="1">
        <a:spcBef>
          <a:spcPct val="20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lang="en-US" sz="1800" kern="1200" dirty="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Young Audiences Advocacy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An overview of YA’s Congressional stakeholders, previous successes, and future initiatives</a:t>
            </a:r>
            <a:endParaRPr lang="en-US" dirty="0"/>
          </a:p>
        </p:txBody>
      </p:sp>
      <p:pic>
        <p:nvPicPr>
          <p:cNvPr id="4" name="Picture 3" descr="lobbyit-logo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0" y="4542253"/>
            <a:ext cx="3472992" cy="1278693"/>
          </a:xfrm>
          <a:prstGeom prst="rect">
            <a:avLst/>
          </a:prstGeom>
        </p:spPr>
      </p:pic>
      <p:pic>
        <p:nvPicPr>
          <p:cNvPr id="5" name="Picture 4" descr="YA Hill report logo.jpg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38653" y="4542253"/>
            <a:ext cx="2702225" cy="14354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78021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Congress’ interest in the Arts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Congressional Arts Caucus</a:t>
            </a:r>
          </a:p>
          <a:p>
            <a:r>
              <a:rPr lang="en-US" dirty="0" smtClean="0"/>
              <a:t>STEM to STEAM Caucus</a:t>
            </a:r>
          </a:p>
          <a:p>
            <a:r>
              <a:rPr lang="en-US" dirty="0" smtClean="0"/>
              <a:t>Senate Health, Education, Labor and Pensions Committee (HELP Committee) </a:t>
            </a:r>
          </a:p>
          <a:p>
            <a:r>
              <a:rPr lang="en-US" dirty="0" smtClean="0"/>
              <a:t>House Education and Workforce Committee</a:t>
            </a:r>
          </a:p>
          <a:p>
            <a:pPr lvl="1"/>
            <a:r>
              <a:rPr lang="en-US" dirty="0" smtClean="0"/>
              <a:t>Subcommittee on Early Childhood, Elementary, and Secondary Education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3913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Young Audiences’ Congressional stakeholders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Congresswoman Slaughter (D-NY)</a:t>
            </a:r>
          </a:p>
          <a:p>
            <a:pPr lvl="1"/>
            <a:r>
              <a:rPr lang="en-US" dirty="0" smtClean="0"/>
              <a:t>Co-Chairs the Congressional Arts Caucus, extremely active in arts initiatives and champions arts funding, close proximity to YA’s Rochester affiliate</a:t>
            </a:r>
          </a:p>
          <a:p>
            <a:r>
              <a:rPr lang="en-US" dirty="0" smtClean="0"/>
              <a:t>Congresswoman </a:t>
            </a:r>
            <a:r>
              <a:rPr lang="en-US" dirty="0" err="1" smtClean="0"/>
              <a:t>Bonamici</a:t>
            </a:r>
            <a:r>
              <a:rPr lang="en-US" dirty="0" smtClean="0"/>
              <a:t> (D-OR)</a:t>
            </a:r>
          </a:p>
          <a:p>
            <a:pPr lvl="1"/>
            <a:r>
              <a:rPr lang="en-US" dirty="0" smtClean="0"/>
              <a:t>Co-Chairs the STEAM Caucus, strongly believes in STEM to STEAM initiatives, encouraged by Beaverton affiliate’s work and considers her District a perfect example of how STEAM works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140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Successes in the 113</a:t>
            </a:r>
            <a:r>
              <a:rPr lang="en-US" baseline="30000" dirty="0" smtClean="0"/>
              <a:t>th</a:t>
            </a:r>
            <a:r>
              <a:rPr lang="en-US" dirty="0" smtClean="0"/>
              <a:t> Congress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House Resolution for YA Week</a:t>
            </a:r>
          </a:p>
          <a:p>
            <a:r>
              <a:rPr lang="en-US" dirty="0" smtClean="0"/>
              <a:t>Introduced by Rep. Slaughter, co-sponsored by 5 other Members</a:t>
            </a:r>
          </a:p>
          <a:p>
            <a:r>
              <a:rPr lang="en-US" dirty="0" smtClean="0"/>
              <a:t>Sen. Broun’s floor speech in support of YA Week</a:t>
            </a:r>
          </a:p>
          <a:p>
            <a:r>
              <a:rPr lang="en-US" dirty="0" smtClean="0"/>
              <a:t>Sen. Schumer’s Proclamation, delivered to YA’s NYC headquarters, announcing YA Week and YA’s tremendous work across the country</a:t>
            </a:r>
          </a:p>
          <a:p>
            <a:r>
              <a:rPr lang="en-US" dirty="0" smtClean="0"/>
              <a:t>Key supporter of STEAM Caucus</a:t>
            </a:r>
          </a:p>
          <a:p>
            <a:r>
              <a:rPr lang="en-US" dirty="0" smtClean="0"/>
              <a:t>Hosted STEAM’s second briefing, which attracted over 60 attendees from numerous offices, highlighting YA’s works and achievements   </a:t>
            </a:r>
          </a:p>
          <a:p>
            <a:r>
              <a:rPr lang="en-US" dirty="0" smtClean="0"/>
              <a:t>Congresswoman Slaughter visited the Rochester affiliate and attended one of their events during the August recess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4768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YA’s Congressional reach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YA’s reach extends far beyond </a:t>
            </a:r>
            <a:r>
              <a:rPr lang="en-US" smtClean="0"/>
              <a:t>the </a:t>
            </a:r>
            <a:r>
              <a:rPr lang="en-US" smtClean="0"/>
              <a:t>30 </a:t>
            </a:r>
            <a:r>
              <a:rPr lang="en-US" dirty="0" smtClean="0"/>
              <a:t>affiliates across the country</a:t>
            </a:r>
          </a:p>
          <a:p>
            <a:r>
              <a:rPr lang="en-US" dirty="0" err="1" smtClean="0"/>
              <a:t>Lobbyit</a:t>
            </a:r>
            <a:r>
              <a:rPr lang="en-US" dirty="0" smtClean="0"/>
              <a:t> &amp; YA worked through the Congressional roster along with YA’s national impact to create a 113</a:t>
            </a:r>
            <a:r>
              <a:rPr lang="en-US" baseline="30000" dirty="0" smtClean="0"/>
              <a:t>th</a:t>
            </a:r>
            <a:r>
              <a:rPr lang="en-US" dirty="0" smtClean="0"/>
              <a:t> Congressional spreadsheet</a:t>
            </a:r>
          </a:p>
          <a:p>
            <a:r>
              <a:rPr lang="en-US" dirty="0" smtClean="0"/>
              <a:t>YA touches 193 Districts in 22 states!</a:t>
            </a:r>
          </a:p>
          <a:p>
            <a:r>
              <a:rPr lang="en-US" dirty="0" smtClean="0"/>
              <a:t>A significant portion of this list has yet to hear YA’s story in DC or in the home District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9239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How do we maximize this exposure?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Reaching out to Congressional offices on the Hill as well as District offices</a:t>
            </a:r>
          </a:p>
          <a:p>
            <a:r>
              <a:rPr lang="en-US" dirty="0" smtClean="0"/>
              <a:t>Sharing news updates/stories regarding local successes, awards, grants, new initiatives</a:t>
            </a:r>
          </a:p>
          <a:p>
            <a:r>
              <a:rPr lang="en-US" dirty="0" smtClean="0"/>
              <a:t>Submitting relevant testimony regarding Committee hearings</a:t>
            </a:r>
          </a:p>
          <a:p>
            <a:r>
              <a:rPr lang="en-US" dirty="0" smtClean="0"/>
              <a:t>Letting your DC team know of upcoming events that could be worthwhile for Members and their staff</a:t>
            </a:r>
          </a:p>
          <a:p>
            <a:r>
              <a:rPr lang="en-US" dirty="0" smtClean="0"/>
              <a:t>Letting us know when you travel to DC, we can arrange meetings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5269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help?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Lobbying is a “two-way” </a:t>
            </a:r>
            <a:r>
              <a:rPr lang="en-US" dirty="0" smtClean="0"/>
              <a:t>street</a:t>
            </a:r>
          </a:p>
          <a:p>
            <a:r>
              <a:rPr lang="en-US" dirty="0" smtClean="0"/>
              <a:t>Assigning a local staffer/intern the task of Legislative Point of Contact or </a:t>
            </a:r>
            <a:r>
              <a:rPr lang="en-US" dirty="0" err="1" smtClean="0"/>
              <a:t>LPoC</a:t>
            </a:r>
            <a:endParaRPr lang="en-US" dirty="0" smtClean="0"/>
          </a:p>
          <a:p>
            <a:pPr lvl="1"/>
            <a:r>
              <a:rPr lang="en-US" dirty="0" smtClean="0"/>
              <a:t>Someone who can keep </a:t>
            </a:r>
            <a:r>
              <a:rPr lang="en-US" dirty="0" err="1" smtClean="0"/>
              <a:t>Lobbyit</a:t>
            </a:r>
            <a:r>
              <a:rPr lang="en-US" dirty="0" smtClean="0"/>
              <a:t> updated while also serving as a local contact should we need any </a:t>
            </a:r>
            <a:r>
              <a:rPr lang="en-US" dirty="0" err="1" smtClean="0"/>
              <a:t>intel</a:t>
            </a:r>
            <a:endParaRPr lang="en-US" dirty="0" smtClean="0"/>
          </a:p>
          <a:p>
            <a:r>
              <a:rPr lang="en-US" dirty="0" smtClean="0"/>
              <a:t>Contacting David </a:t>
            </a:r>
            <a:r>
              <a:rPr lang="en-US" dirty="0" err="1" smtClean="0"/>
              <a:t>Dik</a:t>
            </a:r>
            <a:r>
              <a:rPr lang="en-US" dirty="0" smtClean="0"/>
              <a:t>/Marcus Romero with monthly updates</a:t>
            </a:r>
          </a:p>
          <a:p>
            <a:r>
              <a:rPr lang="en-US" dirty="0" smtClean="0"/>
              <a:t>Reaching out to District offices</a:t>
            </a:r>
          </a:p>
          <a:p>
            <a:pPr lvl="1"/>
            <a:r>
              <a:rPr lang="en-US" dirty="0" smtClean="0"/>
              <a:t>Each offices assigns a staffer(s) to maintain constituent outreach and track the trends and concerns of the community </a:t>
            </a:r>
          </a:p>
          <a:p>
            <a:r>
              <a:rPr lang="en-US" dirty="0" smtClean="0"/>
              <a:t>This is an untapped resource that benefits both the local affiliate the local Representative </a:t>
            </a:r>
          </a:p>
        </p:txBody>
      </p:sp>
    </p:spTree>
    <p:extLst>
      <p:ext uri="{BB962C8B-B14F-4D97-AF65-F5344CB8AC3E}">
        <p14:creationId xmlns:p14="http://schemas.microsoft.com/office/powerpoint/2010/main" val="388760988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000000"/>
      </a:dk1>
      <a:lt1>
        <a:srgbClr val="FFFFFF"/>
      </a:lt1>
      <a:dk2>
        <a:srgbClr val="6F6D5D"/>
      </a:dk2>
      <a:lt2>
        <a:srgbClr val="7C8F97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Calisto MT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1294</TotalTime>
  <Words>433</Words>
  <Application>Microsoft Office PowerPoint</Application>
  <PresentationFormat>On-screen Show (4:3)</PresentationFormat>
  <Paragraphs>41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Capital</vt:lpstr>
      <vt:lpstr>Young Audiences Advocacy </vt:lpstr>
      <vt:lpstr>Congress’ interest in the Arts</vt:lpstr>
      <vt:lpstr>Young Audiences’ Congressional stakeholders </vt:lpstr>
      <vt:lpstr>Successes in the 113th Congress</vt:lpstr>
      <vt:lpstr>YA’s Congressional reach</vt:lpstr>
      <vt:lpstr>How do we maximize this exposure?</vt:lpstr>
      <vt:lpstr>How can I help?</vt:lpstr>
    </vt:vector>
  </TitlesOfParts>
  <Company>Texas Christian University/Audi AG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Young Audiences Advocacy </dc:title>
  <dc:creator>Nile Elam</dc:creator>
  <cp:lastModifiedBy>Marcus Romero</cp:lastModifiedBy>
  <cp:revision>12</cp:revision>
  <dcterms:created xsi:type="dcterms:W3CDTF">2013-11-21T18:16:29Z</dcterms:created>
  <dcterms:modified xsi:type="dcterms:W3CDTF">2014-02-06T18:36:29Z</dcterms:modified>
</cp:coreProperties>
</file>